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2.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54"/>
  </p:notesMasterIdLst>
  <p:sldIdLst>
    <p:sldId id="292" r:id="rId2"/>
    <p:sldId id="728" r:id="rId3"/>
    <p:sldId id="729" r:id="rId4"/>
    <p:sldId id="543" r:id="rId5"/>
    <p:sldId id="731" r:id="rId6"/>
    <p:sldId id="732" r:id="rId7"/>
    <p:sldId id="733" r:id="rId8"/>
    <p:sldId id="734" r:id="rId9"/>
    <p:sldId id="337" r:id="rId10"/>
    <p:sldId id="544" r:id="rId11"/>
    <p:sldId id="545" r:id="rId12"/>
    <p:sldId id="730" r:id="rId13"/>
    <p:sldId id="546" r:id="rId14"/>
    <p:sldId id="547" r:id="rId15"/>
    <p:sldId id="312" r:id="rId16"/>
    <p:sldId id="548" r:id="rId17"/>
    <p:sldId id="549" r:id="rId18"/>
    <p:sldId id="550" r:id="rId19"/>
    <p:sldId id="551" r:id="rId20"/>
    <p:sldId id="552" r:id="rId21"/>
    <p:sldId id="553" r:id="rId22"/>
    <p:sldId id="554" r:id="rId23"/>
    <p:sldId id="555" r:id="rId24"/>
    <p:sldId id="556" r:id="rId25"/>
    <p:sldId id="557" r:id="rId26"/>
    <p:sldId id="558" r:id="rId27"/>
    <p:sldId id="559" r:id="rId28"/>
    <p:sldId id="560" r:id="rId29"/>
    <p:sldId id="561" r:id="rId30"/>
    <p:sldId id="735" r:id="rId31"/>
    <p:sldId id="562" r:id="rId32"/>
    <p:sldId id="563" r:id="rId33"/>
    <p:sldId id="565" r:id="rId34"/>
    <p:sldId id="566" r:id="rId35"/>
    <p:sldId id="564" r:id="rId36"/>
    <p:sldId id="567" r:id="rId37"/>
    <p:sldId id="570" r:id="rId38"/>
    <p:sldId id="571" r:id="rId39"/>
    <p:sldId id="578" r:id="rId40"/>
    <p:sldId id="577" r:id="rId41"/>
    <p:sldId id="574" r:id="rId42"/>
    <p:sldId id="579" r:id="rId43"/>
    <p:sldId id="573" r:id="rId44"/>
    <p:sldId id="575" r:id="rId45"/>
    <p:sldId id="580" r:id="rId46"/>
    <p:sldId id="581" r:id="rId47"/>
    <p:sldId id="582" r:id="rId48"/>
    <p:sldId id="588" r:id="rId49"/>
    <p:sldId id="589" r:id="rId50"/>
    <p:sldId id="736" r:id="rId51"/>
    <p:sldId id="585" r:id="rId52"/>
    <p:sldId id="583" r:id="rId53"/>
    <p:sldId id="584" r:id="rId54"/>
    <p:sldId id="586" r:id="rId55"/>
    <p:sldId id="590" r:id="rId56"/>
    <p:sldId id="591" r:id="rId57"/>
    <p:sldId id="737" r:id="rId58"/>
    <p:sldId id="593" r:id="rId59"/>
    <p:sldId id="594" r:id="rId60"/>
    <p:sldId id="592" r:id="rId61"/>
    <p:sldId id="595" r:id="rId62"/>
    <p:sldId id="596" r:id="rId63"/>
    <p:sldId id="597" r:id="rId64"/>
    <p:sldId id="599" r:id="rId65"/>
    <p:sldId id="600" r:id="rId66"/>
    <p:sldId id="606" r:id="rId67"/>
    <p:sldId id="605" r:id="rId68"/>
    <p:sldId id="604" r:id="rId69"/>
    <p:sldId id="603" r:id="rId70"/>
    <p:sldId id="602" r:id="rId71"/>
    <p:sldId id="601" r:id="rId72"/>
    <p:sldId id="607" r:id="rId73"/>
    <p:sldId id="612" r:id="rId74"/>
    <p:sldId id="611" r:id="rId75"/>
    <p:sldId id="610" r:id="rId76"/>
    <p:sldId id="609" r:id="rId77"/>
    <p:sldId id="608" r:id="rId78"/>
    <p:sldId id="614" r:id="rId79"/>
    <p:sldId id="615" r:id="rId80"/>
    <p:sldId id="613" r:id="rId81"/>
    <p:sldId id="616" r:id="rId82"/>
    <p:sldId id="619" r:id="rId83"/>
    <p:sldId id="618" r:id="rId84"/>
    <p:sldId id="620" r:id="rId85"/>
    <p:sldId id="739" r:id="rId86"/>
    <p:sldId id="738" r:id="rId87"/>
    <p:sldId id="621" r:id="rId88"/>
    <p:sldId id="622" r:id="rId89"/>
    <p:sldId id="623" r:id="rId90"/>
    <p:sldId id="624" r:id="rId91"/>
    <p:sldId id="626" r:id="rId92"/>
    <p:sldId id="625" r:id="rId93"/>
    <p:sldId id="627" r:id="rId94"/>
    <p:sldId id="629" r:id="rId95"/>
    <p:sldId id="628" r:id="rId96"/>
    <p:sldId id="630" r:id="rId97"/>
    <p:sldId id="632" r:id="rId98"/>
    <p:sldId id="631" r:id="rId99"/>
    <p:sldId id="633" r:id="rId100"/>
    <p:sldId id="741" r:id="rId101"/>
    <p:sldId id="742" r:id="rId102"/>
    <p:sldId id="808" r:id="rId103"/>
    <p:sldId id="747" r:id="rId104"/>
    <p:sldId id="746" r:id="rId105"/>
    <p:sldId id="748" r:id="rId106"/>
    <p:sldId id="749" r:id="rId107"/>
    <p:sldId id="743" r:id="rId108"/>
    <p:sldId id="809" r:id="rId109"/>
    <p:sldId id="810" r:id="rId110"/>
    <p:sldId id="635" r:id="rId111"/>
    <p:sldId id="637" r:id="rId112"/>
    <p:sldId id="638" r:id="rId113"/>
    <p:sldId id="636" r:id="rId114"/>
    <p:sldId id="639" r:id="rId115"/>
    <p:sldId id="640" r:id="rId116"/>
    <p:sldId id="641" r:id="rId117"/>
    <p:sldId id="642" r:id="rId118"/>
    <p:sldId id="643" r:id="rId119"/>
    <p:sldId id="644" r:id="rId120"/>
    <p:sldId id="740" r:id="rId121"/>
    <p:sldId id="646" r:id="rId122"/>
    <p:sldId id="647" r:id="rId123"/>
    <p:sldId id="750" r:id="rId124"/>
    <p:sldId id="751" r:id="rId125"/>
    <p:sldId id="752" r:id="rId126"/>
    <p:sldId id="753" r:id="rId127"/>
    <p:sldId id="754" r:id="rId128"/>
    <p:sldId id="755" r:id="rId129"/>
    <p:sldId id="756" r:id="rId130"/>
    <p:sldId id="757" r:id="rId131"/>
    <p:sldId id="758" r:id="rId132"/>
    <p:sldId id="759" r:id="rId133"/>
    <p:sldId id="760" r:id="rId134"/>
    <p:sldId id="761" r:id="rId135"/>
    <p:sldId id="762" r:id="rId136"/>
    <p:sldId id="648" r:id="rId137"/>
    <p:sldId id="649" r:id="rId138"/>
    <p:sldId id="650" r:id="rId139"/>
    <p:sldId id="651" r:id="rId140"/>
    <p:sldId id="652" r:id="rId141"/>
    <p:sldId id="653" r:id="rId142"/>
    <p:sldId id="654" r:id="rId143"/>
    <p:sldId id="655" r:id="rId144"/>
    <p:sldId id="656" r:id="rId145"/>
    <p:sldId id="657" r:id="rId146"/>
    <p:sldId id="658" r:id="rId147"/>
    <p:sldId id="764" r:id="rId148"/>
    <p:sldId id="661" r:id="rId149"/>
    <p:sldId id="663" r:id="rId150"/>
    <p:sldId id="662" r:id="rId151"/>
    <p:sldId id="665" r:id="rId152"/>
    <p:sldId id="664" r:id="rId153"/>
    <p:sldId id="666" r:id="rId154"/>
    <p:sldId id="765" r:id="rId155"/>
    <p:sldId id="766" r:id="rId156"/>
    <p:sldId id="767" r:id="rId157"/>
    <p:sldId id="768" r:id="rId158"/>
    <p:sldId id="769" r:id="rId159"/>
    <p:sldId id="770" r:id="rId160"/>
    <p:sldId id="667" r:id="rId161"/>
    <p:sldId id="771" r:id="rId162"/>
    <p:sldId id="668" r:id="rId163"/>
    <p:sldId id="669" r:id="rId164"/>
    <p:sldId id="772" r:id="rId165"/>
    <p:sldId id="670" r:id="rId166"/>
    <p:sldId id="773" r:id="rId167"/>
    <p:sldId id="774" r:id="rId168"/>
    <p:sldId id="775" r:id="rId169"/>
    <p:sldId id="776" r:id="rId170"/>
    <p:sldId id="777" r:id="rId171"/>
    <p:sldId id="778" r:id="rId172"/>
    <p:sldId id="779" r:id="rId173"/>
    <p:sldId id="780" r:id="rId174"/>
    <p:sldId id="781" r:id="rId175"/>
    <p:sldId id="782" r:id="rId176"/>
    <p:sldId id="688" r:id="rId177"/>
    <p:sldId id="803" r:id="rId178"/>
    <p:sldId id="690" r:id="rId179"/>
    <p:sldId id="691" r:id="rId180"/>
    <p:sldId id="692" r:id="rId181"/>
    <p:sldId id="694" r:id="rId182"/>
    <p:sldId id="672" r:id="rId183"/>
    <p:sldId id="784" r:id="rId184"/>
    <p:sldId id="785" r:id="rId185"/>
    <p:sldId id="786" r:id="rId186"/>
    <p:sldId id="787" r:id="rId187"/>
    <p:sldId id="788" r:id="rId188"/>
    <p:sldId id="789" r:id="rId189"/>
    <p:sldId id="790" r:id="rId190"/>
    <p:sldId id="671" r:id="rId191"/>
    <p:sldId id="673" r:id="rId192"/>
    <p:sldId id="674" r:id="rId193"/>
    <p:sldId id="783" r:id="rId194"/>
    <p:sldId id="675" r:id="rId195"/>
    <p:sldId id="676" r:id="rId196"/>
    <p:sldId id="791" r:id="rId197"/>
    <p:sldId id="792" r:id="rId198"/>
    <p:sldId id="793" r:id="rId199"/>
    <p:sldId id="794" r:id="rId200"/>
    <p:sldId id="795" r:id="rId201"/>
    <p:sldId id="796" r:id="rId202"/>
    <p:sldId id="797" r:id="rId203"/>
    <p:sldId id="798" r:id="rId204"/>
    <p:sldId id="678" r:id="rId205"/>
    <p:sldId id="799" r:id="rId206"/>
    <p:sldId id="800" r:id="rId207"/>
    <p:sldId id="680" r:id="rId208"/>
    <p:sldId id="801" r:id="rId209"/>
    <p:sldId id="685" r:id="rId210"/>
    <p:sldId id="381" r:id="rId211"/>
    <p:sldId id="684" r:id="rId212"/>
    <p:sldId id="802" r:id="rId213"/>
    <p:sldId id="682" r:id="rId214"/>
    <p:sldId id="693" r:id="rId215"/>
    <p:sldId id="681" r:id="rId216"/>
    <p:sldId id="686" r:id="rId217"/>
    <p:sldId id="703" r:id="rId218"/>
    <p:sldId id="704" r:id="rId219"/>
    <p:sldId id="705" r:id="rId220"/>
    <p:sldId id="706" r:id="rId221"/>
    <p:sldId id="707" r:id="rId222"/>
    <p:sldId id="708" r:id="rId223"/>
    <p:sldId id="709" r:id="rId224"/>
    <p:sldId id="710" r:id="rId225"/>
    <p:sldId id="711" r:id="rId226"/>
    <p:sldId id="696" r:id="rId227"/>
    <p:sldId id="697" r:id="rId228"/>
    <p:sldId id="698" r:id="rId229"/>
    <p:sldId id="700" r:id="rId230"/>
    <p:sldId id="701" r:id="rId231"/>
    <p:sldId id="712" r:id="rId232"/>
    <p:sldId id="804" r:id="rId233"/>
    <p:sldId id="805" r:id="rId234"/>
    <p:sldId id="806" r:id="rId235"/>
    <p:sldId id="687" r:id="rId236"/>
    <p:sldId id="689" r:id="rId237"/>
    <p:sldId id="713" r:id="rId238"/>
    <p:sldId id="714" r:id="rId239"/>
    <p:sldId id="715" r:id="rId240"/>
    <p:sldId id="716" r:id="rId241"/>
    <p:sldId id="717" r:id="rId242"/>
    <p:sldId id="718" r:id="rId243"/>
    <p:sldId id="719" r:id="rId244"/>
    <p:sldId id="721" r:id="rId245"/>
    <p:sldId id="723" r:id="rId246"/>
    <p:sldId id="724" r:id="rId247"/>
    <p:sldId id="725" r:id="rId248"/>
    <p:sldId id="726" r:id="rId249"/>
    <p:sldId id="722" r:id="rId250"/>
    <p:sldId id="807" r:id="rId251"/>
    <p:sldId id="699" r:id="rId252"/>
    <p:sldId id="727" r:id="rId2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067F7"/>
    <a:srgbClr val="D3DDFD"/>
    <a:srgbClr val="212123"/>
    <a:srgbClr val="EEFFA7"/>
    <a:srgbClr val="F3BF42"/>
    <a:srgbClr val="1E1E1E"/>
    <a:srgbClr val="00FF00"/>
    <a:srgbClr val="727332"/>
    <a:srgbClr val="4849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1B6064-BDB9-4969-9920-C8348F351B2F}" v="97" dt="2022-09-14T12:15:01.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1" autoAdjust="0"/>
    <p:restoredTop sz="94660"/>
  </p:normalViewPr>
  <p:slideViewPr>
    <p:cSldViewPr snapToGrid="0">
      <p:cViewPr>
        <p:scale>
          <a:sx n="66" d="100"/>
          <a:sy n="66" d="100"/>
        </p:scale>
        <p:origin x="140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microsoft.com/office/2015/10/relationships/revisionInfo" Target="revisionInfo.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977E97-1467-4873-9F9F-A6A23EF329AF}" type="datetimeFigureOut">
              <a:rPr lang="en-US" smtClean="0"/>
              <a:t>9/19/2023</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00497-1336-4FD5-991A-5989E315BF43}" type="slidenum">
              <a:rPr lang="en-US" smtClean="0"/>
              <a:t>‹#›</a:t>
            </a:fld>
            <a:endParaRPr lang="en-US"/>
          </a:p>
        </p:txBody>
      </p:sp>
    </p:spTree>
    <p:extLst>
      <p:ext uri="{BB962C8B-B14F-4D97-AF65-F5344CB8AC3E}">
        <p14:creationId xmlns:p14="http://schemas.microsoft.com/office/powerpoint/2010/main" val="109529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acman.fandom.com/wiki/Map_256_Glitch"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500b3df673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500b3df67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500b3df673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500b3df67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10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hlink"/>
                </a:solidFill>
                <a:hlinkClick r:id="rId3"/>
              </a:rPr>
              <a:t>https://pacman.fandom.com/wiki/Map_256_Glitch</a:t>
            </a:r>
            <a:r>
              <a:rPr lang="en-US" dirty="0"/>
              <a:t> </a:t>
            </a:r>
          </a:p>
          <a:p>
            <a:r>
              <a:rPr lang="ru-RU" dirty="0"/>
              <a:t>""Счетчик уровня в исходном </a:t>
            </a:r>
            <a:r>
              <a:rPr lang="ru-RU" dirty="0" err="1"/>
              <a:t>Pac</a:t>
            </a:r>
            <a:r>
              <a:rPr lang="ru-RU" dirty="0"/>
              <a:t>-Man хранится в виде 8-разрядного целого числа, что означает, что максимальное значение, которое он может содержать, равно 255. Счетчик уровней внутри начинается с 0, но для вычисления счетчика фруктов он добавляет 1; однако из-за переполнения добавление 1 к 255 привело бы к 0, и игра пытается подсчитать фрукты от 1, в результате чего игра пытается вывести 256 фруктов на экран, пока он не переполнится до 0. В результате получается искаженный беспорядок в правой части лабиринта, потому что экранная память начинается с нижней части, за которой следуют столбцы с правой стороны."</a:t>
            </a:r>
          </a:p>
          <a:p>
            <a:endParaRPr lang="en-US" dirty="0"/>
          </a:p>
        </p:txBody>
      </p:sp>
      <p:sp>
        <p:nvSpPr>
          <p:cNvPr id="4" name="Номер слайда 3"/>
          <p:cNvSpPr>
            <a:spLocks noGrp="1"/>
          </p:cNvSpPr>
          <p:nvPr>
            <p:ph type="sldNum" sz="quarter" idx="5"/>
          </p:nvPr>
        </p:nvSpPr>
        <p:spPr/>
        <p:txBody>
          <a:bodyPr/>
          <a:lstStyle/>
          <a:p>
            <a:fld id="{9D200497-1336-4FD5-991A-5989E315BF43}" type="slidenum">
              <a:rPr lang="en-US" smtClean="0"/>
              <a:t>250</a:t>
            </a:fld>
            <a:endParaRPr lang="en-US"/>
          </a:p>
        </p:txBody>
      </p:sp>
    </p:spTree>
    <p:extLst>
      <p:ext uri="{BB962C8B-B14F-4D97-AF65-F5344CB8AC3E}">
        <p14:creationId xmlns:p14="http://schemas.microsoft.com/office/powerpoint/2010/main" val="450501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u-RU"/>
              <a:t>Образец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DBEB3AD-9478-4B3C-938C-DA323C8BB1F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6976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1012519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1485079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0978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80996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DBEB3AD-9478-4B3C-938C-DA323C8BB1F7}"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2796475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DBEB3AD-9478-4B3C-938C-DA323C8BB1F7}"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459768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DBEB3AD-9478-4B3C-938C-DA323C8BB1F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47158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DBEB3AD-9478-4B3C-938C-DA323C8BB1F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118413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DBEB3AD-9478-4B3C-938C-DA323C8BB1F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89679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DBEB3AD-9478-4B3C-938C-DA323C8BB1F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73179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88068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DBEB3AD-9478-4B3C-938C-DA323C8BB1F7}" type="datetimeFigureOut">
              <a:rPr lang="en-US" smtClean="0"/>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10680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DBEB3AD-9478-4B3C-938C-DA323C8BB1F7}"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24577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EB3AD-9478-4B3C-938C-DA323C8BB1F7}" type="datetimeFigureOut">
              <a:rPr lang="en-US" smtClean="0"/>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1824976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371779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DBEB3AD-9478-4B3C-938C-DA323C8BB1F7}"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6FF70F-0047-47C1-8B3E-9685F5A092C9}" type="slidenum">
              <a:rPr lang="en-US" smtClean="0"/>
              <a:t>‹#›</a:t>
            </a:fld>
            <a:endParaRPr lang="en-US"/>
          </a:p>
        </p:txBody>
      </p:sp>
    </p:spTree>
    <p:extLst>
      <p:ext uri="{BB962C8B-B14F-4D97-AF65-F5344CB8AC3E}">
        <p14:creationId xmlns:p14="http://schemas.microsoft.com/office/powerpoint/2010/main" val="90514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DBEB3AD-9478-4B3C-938C-DA323C8BB1F7}" type="datetimeFigureOut">
              <a:rPr lang="en-US" smtClean="0"/>
              <a:t>9/19/2023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6FF70F-0047-47C1-8B3E-9685F5A092C9}" type="slidenum">
              <a:rPr lang="en-US" smtClean="0"/>
              <a:t>‹#›</a:t>
            </a:fld>
            <a:endParaRPr lang="en-US"/>
          </a:p>
        </p:txBody>
      </p:sp>
    </p:spTree>
    <p:extLst>
      <p:ext uri="{BB962C8B-B14F-4D97-AF65-F5344CB8AC3E}">
        <p14:creationId xmlns:p14="http://schemas.microsoft.com/office/powerpoint/2010/main" val="650006075"/>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0.pn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manual.cs50.io/"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s://manual.cs50.io/"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slide" Target="slide7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76BD8B-AACF-5475-B684-111074C2098D}"/>
              </a:ext>
            </a:extLst>
          </p:cNvPr>
          <p:cNvSpPr>
            <a:spLocks noGrp="1"/>
          </p:cNvSpPr>
          <p:nvPr>
            <p:ph type="ctrTitle"/>
          </p:nvPr>
        </p:nvSpPr>
        <p:spPr>
          <a:xfrm>
            <a:off x="803122" y="692083"/>
            <a:ext cx="10021896" cy="1075758"/>
          </a:xfrm>
        </p:spPr>
        <p:txBody>
          <a:bodyPr>
            <a:normAutofit fontScale="90000"/>
          </a:bodyPr>
          <a:lstStyle/>
          <a:p>
            <a:pPr algn="l"/>
            <a:r>
              <a:rPr lang="en-US" sz="7200" b="1" dirty="0">
                <a:latin typeface="Consolas" panose="020B0609020204030204" pitchFamily="49" charset="0"/>
              </a:rPr>
              <a:t>Computer Science</a:t>
            </a:r>
            <a:r>
              <a:rPr lang="ru-RU" sz="7200" b="1" dirty="0">
                <a:latin typeface="Consolas" panose="020B0609020204030204" pitchFamily="49" charset="0"/>
              </a:rPr>
              <a:t> 101</a:t>
            </a:r>
            <a:endParaRPr lang="en-US" sz="7200" b="1" dirty="0">
              <a:latin typeface="Consolas" panose="020B0609020204030204" pitchFamily="49" charset="0"/>
            </a:endParaRPr>
          </a:p>
        </p:txBody>
      </p:sp>
      <p:sp>
        <p:nvSpPr>
          <p:cNvPr id="16" name="Заголовок 1">
            <a:extLst>
              <a:ext uri="{FF2B5EF4-FFF2-40B4-BE49-F238E27FC236}">
                <a16:creationId xmlns:a16="http://schemas.microsoft.com/office/drawing/2014/main" id="{93B95FE0-387F-E29A-DF47-6824E7050C96}"/>
              </a:ext>
            </a:extLst>
          </p:cNvPr>
          <p:cNvSpPr txBox="1">
            <a:spLocks/>
          </p:cNvSpPr>
          <p:nvPr/>
        </p:nvSpPr>
        <p:spPr>
          <a:xfrm>
            <a:off x="803122" y="2774881"/>
            <a:ext cx="8025918" cy="1776799"/>
          </a:xfrm>
          <a:prstGeom prst="rect">
            <a:avLst/>
          </a:prstGeom>
          <a:effectLst>
            <a:outerShdw blurRad="25400" dir="17880000">
              <a:srgbClr val="000000">
                <a:alpha val="46000"/>
              </a:srgbClr>
            </a:outerShdw>
          </a:effectLst>
        </p:spPr>
        <p:txBody>
          <a:bodyPr vert="horz" lIns="91440" tIns="45720" rIns="91440" bIns="45720" rtlCol="0" anchor="b">
            <a:normAutofit fontScale="975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ru-RU" sz="2800" cap="all" spc="400" dirty="0">
                <a:latin typeface="Open Sans" panose="020B0606030504020204" pitchFamily="34" charset="0"/>
                <a:ea typeface="Open Sans" panose="020B0606030504020204" pitchFamily="34" charset="0"/>
                <a:cs typeface="Open Sans" panose="020B0606030504020204" pitchFamily="34" charset="0"/>
              </a:rPr>
              <a:t>Лекция 2</a:t>
            </a:r>
            <a:br>
              <a:rPr lang="ru-RU" sz="2800" cap="all" spc="400" dirty="0">
                <a:latin typeface="Open Sans" panose="020B0606030504020204" pitchFamily="34" charset="0"/>
                <a:ea typeface="Open Sans" panose="020B0606030504020204" pitchFamily="34" charset="0"/>
                <a:cs typeface="Open Sans" panose="020B0606030504020204" pitchFamily="34" charset="0"/>
              </a:rPr>
            </a:br>
            <a:r>
              <a:rPr lang="ru-RU" sz="4100" b="1" cap="all" spc="400" dirty="0">
                <a:latin typeface="Open Sans" panose="020B0606030504020204" pitchFamily="34" charset="0"/>
                <a:ea typeface="Open Sans" panose="020B0606030504020204" pitchFamily="34" charset="0"/>
                <a:cs typeface="Open Sans" panose="020B0606030504020204" pitchFamily="34" charset="0"/>
              </a:rPr>
              <a:t>Основные концепции программирования</a:t>
            </a:r>
            <a:endParaRPr lang="en-US" sz="28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101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 group of colorful buttons with white text&#10;&#10;Description automatically generated">
            <a:extLst>
              <a:ext uri="{FF2B5EF4-FFF2-40B4-BE49-F238E27FC236}">
                <a16:creationId xmlns:a16="http://schemas.microsoft.com/office/drawing/2014/main" id="{7E307648-33D2-C4A3-8AD5-73639473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42" y="1907382"/>
            <a:ext cx="5304117" cy="3043237"/>
          </a:xfrm>
          <a:prstGeom prst="rect">
            <a:avLst/>
          </a:prstGeom>
        </p:spPr>
      </p:pic>
    </p:spTree>
    <p:extLst>
      <p:ext uri="{BB962C8B-B14F-4D97-AF65-F5344CB8AC3E}">
        <p14:creationId xmlns:p14="http://schemas.microsoft.com/office/powerpoint/2010/main" val="11613669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Типы данных</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FD55E70-B779-E0B3-341E-9C601D1314B0}"/>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bool</a:t>
            </a:r>
          </a:p>
          <a:p>
            <a:pPr algn="l">
              <a:lnSpc>
                <a:spcPct val="150000"/>
              </a:lnSpc>
            </a:pPr>
            <a:r>
              <a:rPr lang="en-US" sz="24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rPr>
              <a:t>char</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double</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float</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int</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long</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string</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826187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get_char</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rPr>
              <a:t>get_double</a:t>
            </a:r>
            <a:endParaRPr lang="en-US" sz="2800" dirty="0">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rPr>
              <a:t>get_float</a:t>
            </a:r>
            <a:endParaRPr lang="en-US" sz="2800" dirty="0">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rPr>
              <a:t>get_int</a:t>
            </a:r>
            <a:endParaRPr lang="en-US" sz="2800" dirty="0">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rPr>
              <a:t>get_long</a:t>
            </a:r>
            <a:endParaRPr lang="en-US" sz="2800" dirty="0">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rPr>
              <a:t>get_string</a:t>
            </a:r>
            <a:endParaRPr lang="en-US" sz="2800" dirty="0">
              <a:solidFill>
                <a:schemeClr val="tx1">
                  <a:lumMod val="9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72032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Google Shape;744;p124">
            <a:extLst>
              <a:ext uri="{FF2B5EF4-FFF2-40B4-BE49-F238E27FC236}">
                <a16:creationId xmlns:a16="http://schemas.microsoft.com/office/drawing/2014/main" id="{62E72AB2-C99A-429F-9E87-8FCDD62B1CAB}"/>
              </a:ext>
            </a:extLst>
          </p:cNvPr>
          <p:cNvPicPr preferRelativeResize="0"/>
          <p:nvPr/>
        </p:nvPicPr>
        <p:blipFill>
          <a:blip r:embed="rId2">
            <a:alphaModFix/>
          </a:blip>
          <a:stretch>
            <a:fillRect/>
          </a:stretch>
        </p:blipFill>
        <p:spPr>
          <a:xfrm>
            <a:off x="6945082" y="494234"/>
            <a:ext cx="3411720" cy="5869533"/>
          </a:xfrm>
          <a:prstGeom prst="rect">
            <a:avLst/>
          </a:prstGeom>
          <a:noFill/>
          <a:ln>
            <a:noFill/>
          </a:ln>
        </p:spPr>
      </p:pic>
      <p:sp>
        <p:nvSpPr>
          <p:cNvPr id="2" name="Подзаголовок 2">
            <a:extLst>
              <a:ext uri="{FF2B5EF4-FFF2-40B4-BE49-F238E27FC236}">
                <a16:creationId xmlns:a16="http://schemas.microsoft.com/office/drawing/2014/main" id="{CFAEE603-F062-B949-C50E-4BE472A24502}"/>
              </a:ext>
            </a:extLst>
          </p:cNvPr>
          <p:cNvSpPr>
            <a:spLocks noGrp="1"/>
          </p:cNvSpPr>
          <p:nvPr>
            <p:ph type="subTitle" idx="1"/>
          </p:nvPr>
        </p:nvSpPr>
        <p:spPr>
          <a:xfrm>
            <a:off x="308393" y="1181688"/>
            <a:ext cx="5957937" cy="4494624"/>
          </a:xfrm>
        </p:spPr>
        <p:txBody>
          <a:bodyPr anchor="ctr">
            <a:noAutofit/>
          </a:bodyPr>
          <a:lstStyle/>
          <a:p>
            <a:pPr algn="l">
              <a:lnSpc>
                <a:spcPts val="1800"/>
              </a:lnSpc>
              <a:spcAft>
                <a:spcPts val="800"/>
              </a:spcAft>
            </a:pPr>
            <a:r>
              <a:rPr lang="en-US"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&lt;cs50.h&gt;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stdio.h</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main</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get_int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"What's x? "</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y</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get_int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"What's y? "</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y</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"x is less than y</a:t>
            </a:r>
            <a:r>
              <a:rPr lang="en-US"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9712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749;p125">
            <a:extLst>
              <a:ext uri="{FF2B5EF4-FFF2-40B4-BE49-F238E27FC236}">
                <a16:creationId xmlns:a16="http://schemas.microsoft.com/office/drawing/2014/main" id="{C945B986-642D-D2A2-5758-27A1CB3A1B46}"/>
              </a:ext>
            </a:extLst>
          </p:cNvPr>
          <p:cNvPicPr preferRelativeResize="0"/>
          <p:nvPr/>
        </p:nvPicPr>
        <p:blipFill>
          <a:blip r:embed="rId2">
            <a:alphaModFix/>
          </a:blip>
          <a:stretch>
            <a:fillRect/>
          </a:stretch>
        </p:blipFill>
        <p:spPr>
          <a:xfrm>
            <a:off x="6096000" y="496945"/>
            <a:ext cx="5390774" cy="5864111"/>
          </a:xfrm>
          <a:prstGeom prst="rect">
            <a:avLst/>
          </a:prstGeom>
          <a:noFill/>
          <a:ln>
            <a:noFill/>
          </a:ln>
        </p:spPr>
      </p:pic>
      <p:sp>
        <p:nvSpPr>
          <p:cNvPr id="2" name="Подзаголовок 2">
            <a:extLst>
              <a:ext uri="{FF2B5EF4-FFF2-40B4-BE49-F238E27FC236}">
                <a16:creationId xmlns:a16="http://schemas.microsoft.com/office/drawing/2014/main" id="{346D1480-C93A-A2E7-C204-A4677805366A}"/>
              </a:ext>
            </a:extLst>
          </p:cNvPr>
          <p:cNvSpPr>
            <a:spLocks noGrp="1"/>
          </p:cNvSpPr>
          <p:nvPr>
            <p:ph type="subTitle" idx="1"/>
          </p:nvPr>
        </p:nvSpPr>
        <p:spPr>
          <a:xfrm>
            <a:off x="308393" y="590844"/>
            <a:ext cx="5957937" cy="5676312"/>
          </a:xfrm>
        </p:spPr>
        <p:txBody>
          <a:bodyPr anchor="ctr">
            <a:noAutofit/>
          </a:bodyPr>
          <a:lstStyle/>
          <a:p>
            <a:pPr algn="l">
              <a:lnSpc>
                <a:spcPts val="1800"/>
              </a:lnSpc>
              <a:spcAft>
                <a:spcPts val="800"/>
              </a:spcAft>
            </a:pP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&lt;cs50.h&gt;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#include</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stdio.h</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main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get_int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"What's x? "</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get_int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"What's y? "</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x</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"x is less than y</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else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"x is not less than y</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800"/>
              </a:lnSpc>
              <a:spcAft>
                <a:spcPts val="80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8755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Google Shape;754;p126">
            <a:extLst>
              <a:ext uri="{FF2B5EF4-FFF2-40B4-BE49-F238E27FC236}">
                <a16:creationId xmlns:a16="http://schemas.microsoft.com/office/drawing/2014/main" id="{8C6BE357-E12D-B983-C8DC-15EA1055EEA6}"/>
              </a:ext>
            </a:extLst>
          </p:cNvPr>
          <p:cNvPicPr preferRelativeResize="0"/>
          <p:nvPr/>
        </p:nvPicPr>
        <p:blipFill>
          <a:blip r:embed="rId2">
            <a:alphaModFix/>
          </a:blip>
          <a:stretch>
            <a:fillRect/>
          </a:stretch>
        </p:blipFill>
        <p:spPr>
          <a:xfrm>
            <a:off x="6647543" y="291151"/>
            <a:ext cx="1741714" cy="6275698"/>
          </a:xfrm>
          <a:prstGeom prst="rect">
            <a:avLst/>
          </a:prstGeom>
          <a:noFill/>
          <a:ln>
            <a:noFill/>
          </a:ln>
        </p:spPr>
      </p:pic>
      <p:sp>
        <p:nvSpPr>
          <p:cNvPr id="3" name="Подзаголовок 2">
            <a:extLst>
              <a:ext uri="{FF2B5EF4-FFF2-40B4-BE49-F238E27FC236}">
                <a16:creationId xmlns:a16="http://schemas.microsoft.com/office/drawing/2014/main" id="{9B4EC951-28B1-B22F-4882-165D7165718D}"/>
              </a:ext>
            </a:extLst>
          </p:cNvPr>
          <p:cNvSpPr>
            <a:spLocks noGrp="1"/>
          </p:cNvSpPr>
          <p:nvPr>
            <p:ph type="subTitle" idx="1"/>
          </p:nvPr>
        </p:nvSpPr>
        <p:spPr>
          <a:xfrm>
            <a:off x="275772" y="440997"/>
            <a:ext cx="5957937" cy="5976005"/>
          </a:xfrm>
        </p:spPr>
        <p:txBody>
          <a:bodyPr anchor="ctr">
            <a:noAutofit/>
          </a:bodyPr>
          <a:lstStyle/>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&lt;cs50.h&gt;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a:t>
            </a:r>
            <a:r>
              <a:rPr lang="en-US" sz="1600" b="0" dirty="0" err="1">
                <a:solidFill>
                  <a:srgbClr val="CE9178"/>
                </a:solidFill>
                <a:effectLst/>
                <a:latin typeface="Consolas" panose="020B0609020204030204" pitchFamily="49" charset="0"/>
              </a:rPr>
              <a:t>stdio.h</a:t>
            </a:r>
            <a:r>
              <a:rPr lang="en-US" sz="1600" b="0" dirty="0">
                <a:solidFill>
                  <a:srgbClr val="CE9178"/>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void</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x? "</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y? "</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less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greater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equal to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9960120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759;p127">
            <a:extLst>
              <a:ext uri="{FF2B5EF4-FFF2-40B4-BE49-F238E27FC236}">
                <a16:creationId xmlns:a16="http://schemas.microsoft.com/office/drawing/2014/main" id="{BC0731D1-3CE4-8937-BB4F-AB94887D487D}"/>
              </a:ext>
            </a:extLst>
          </p:cNvPr>
          <p:cNvPicPr preferRelativeResize="0"/>
          <p:nvPr/>
        </p:nvPicPr>
        <p:blipFill>
          <a:blip r:embed="rId2">
            <a:alphaModFix/>
          </a:blip>
          <a:stretch>
            <a:fillRect/>
          </a:stretch>
        </p:blipFill>
        <p:spPr>
          <a:xfrm>
            <a:off x="6096000" y="122959"/>
            <a:ext cx="5620270" cy="6612083"/>
          </a:xfrm>
          <a:prstGeom prst="rect">
            <a:avLst/>
          </a:prstGeom>
          <a:noFill/>
          <a:ln>
            <a:noFill/>
          </a:ln>
        </p:spPr>
      </p:pic>
      <p:sp>
        <p:nvSpPr>
          <p:cNvPr id="2" name="Подзаголовок 2">
            <a:extLst>
              <a:ext uri="{FF2B5EF4-FFF2-40B4-BE49-F238E27FC236}">
                <a16:creationId xmlns:a16="http://schemas.microsoft.com/office/drawing/2014/main" id="{4D694E18-F2E8-6674-BAC7-E54102EDD09A}"/>
              </a:ext>
            </a:extLst>
          </p:cNvPr>
          <p:cNvSpPr>
            <a:spLocks noGrp="1"/>
          </p:cNvSpPr>
          <p:nvPr>
            <p:ph type="subTitle" idx="1"/>
          </p:nvPr>
        </p:nvSpPr>
        <p:spPr>
          <a:xfrm>
            <a:off x="275772" y="440998"/>
            <a:ext cx="5957937" cy="5976005"/>
          </a:xfrm>
        </p:spPr>
        <p:txBody>
          <a:bodyPr anchor="ctr">
            <a:noAutofit/>
          </a:bodyPr>
          <a:lstStyle/>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&lt;cs50.h&gt;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a:t>
            </a:r>
            <a:r>
              <a:rPr lang="en-US" sz="1600" b="0" dirty="0" err="1">
                <a:solidFill>
                  <a:srgbClr val="CE9178"/>
                </a:solidFill>
                <a:effectLst/>
                <a:latin typeface="Consolas" panose="020B0609020204030204" pitchFamily="49" charset="0"/>
              </a:rPr>
              <a:t>stdio.h</a:t>
            </a:r>
            <a:r>
              <a:rPr lang="en-US" sz="1600" b="0" dirty="0">
                <a:solidFill>
                  <a:srgbClr val="CE9178"/>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void</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x? "</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y? "</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less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else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greater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else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equal to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455364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Google Shape;764;p128">
            <a:extLst>
              <a:ext uri="{FF2B5EF4-FFF2-40B4-BE49-F238E27FC236}">
                <a16:creationId xmlns:a16="http://schemas.microsoft.com/office/drawing/2014/main" id="{C2E103B7-FBF9-2D0D-E569-EB1F2BB0E12D}"/>
              </a:ext>
            </a:extLst>
          </p:cNvPr>
          <p:cNvPicPr preferRelativeResize="0"/>
          <p:nvPr/>
        </p:nvPicPr>
        <p:blipFill>
          <a:blip r:embed="rId2">
            <a:alphaModFix/>
          </a:blip>
          <a:stretch>
            <a:fillRect/>
          </a:stretch>
        </p:blipFill>
        <p:spPr>
          <a:xfrm>
            <a:off x="5928605" y="299605"/>
            <a:ext cx="6074709" cy="6258791"/>
          </a:xfrm>
          <a:prstGeom prst="rect">
            <a:avLst/>
          </a:prstGeom>
          <a:noFill/>
          <a:ln>
            <a:noFill/>
          </a:ln>
        </p:spPr>
      </p:pic>
      <p:sp>
        <p:nvSpPr>
          <p:cNvPr id="3" name="Подзаголовок 2">
            <a:extLst>
              <a:ext uri="{FF2B5EF4-FFF2-40B4-BE49-F238E27FC236}">
                <a16:creationId xmlns:a16="http://schemas.microsoft.com/office/drawing/2014/main" id="{0438607A-FABC-ECEA-E5E1-5C56825BCDB2}"/>
              </a:ext>
            </a:extLst>
          </p:cNvPr>
          <p:cNvSpPr>
            <a:spLocks noGrp="1"/>
          </p:cNvSpPr>
          <p:nvPr>
            <p:ph type="subTitle" idx="1"/>
          </p:nvPr>
        </p:nvSpPr>
        <p:spPr>
          <a:xfrm>
            <a:off x="275772" y="440998"/>
            <a:ext cx="5957937" cy="5976005"/>
          </a:xfrm>
        </p:spPr>
        <p:txBody>
          <a:bodyPr anchor="ctr">
            <a:noAutofit/>
          </a:bodyPr>
          <a:lstStyle/>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&lt;cs50.h&gt;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a:t>
            </a:r>
            <a:r>
              <a:rPr lang="en-US" sz="1600" b="0" dirty="0" err="1">
                <a:solidFill>
                  <a:srgbClr val="CE9178"/>
                </a:solidFill>
                <a:effectLst/>
                <a:latin typeface="Consolas" panose="020B0609020204030204" pitchFamily="49" charset="0"/>
              </a:rPr>
              <a:t>stdio.h</a:t>
            </a:r>
            <a:r>
              <a:rPr lang="en-US" sz="1600" b="0" dirty="0">
                <a:solidFill>
                  <a:srgbClr val="CE9178"/>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void</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x? "</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get_int</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"What's y? "</a:t>
            </a:r>
            <a:r>
              <a:rPr lang="en-US" sz="1600" b="0" dirty="0">
                <a:solidFill>
                  <a:srgbClr val="CCCCCC"/>
                </a:solidFill>
                <a:effectLst/>
                <a:latin typeface="Consolas" panose="020B0609020204030204" pitchFamily="49" charset="0"/>
              </a:rPr>
              <a:t>);</a:t>
            </a:r>
          </a:p>
          <a:p>
            <a:pPr algn="l">
              <a:spcAft>
                <a:spcPts val="0"/>
              </a:spcAft>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less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else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if</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x</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a:t>
            </a:r>
            <a:r>
              <a:rPr lang="en-US" sz="1600" b="0" dirty="0">
                <a:solidFill>
                  <a:srgbClr val="9CDCFE"/>
                </a:solidFill>
                <a:effectLst/>
                <a:latin typeface="Consolas" panose="020B0609020204030204" pitchFamily="49" charset="0"/>
              </a:rPr>
              <a:t>y</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greater than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else</a:t>
            </a:r>
            <a:endParaRPr lang="en-US" sz="1600" b="0" dirty="0">
              <a:solidFill>
                <a:srgbClr val="CCCCCC"/>
              </a:solidFill>
              <a:effectLst/>
              <a:latin typeface="Consolas" panose="020B0609020204030204" pitchFamily="49" charset="0"/>
            </a:endParaRP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printf</a:t>
            </a:r>
            <a:r>
              <a:rPr lang="en-US" sz="1600" b="0" dirty="0">
                <a:solidFill>
                  <a:srgbClr val="CCCCCC"/>
                </a:solidFill>
                <a:effectLst/>
                <a:latin typeface="Consolas" panose="020B0609020204030204" pitchFamily="49" charset="0"/>
              </a:rPr>
              <a:t>(</a:t>
            </a:r>
            <a:r>
              <a:rPr lang="en-US" sz="1600" b="0" dirty="0">
                <a:solidFill>
                  <a:srgbClr val="CE9178"/>
                </a:solidFill>
                <a:effectLst/>
                <a:latin typeface="Consolas" panose="020B0609020204030204" pitchFamily="49" charset="0"/>
              </a:rPr>
              <a:t>"x is equal to y</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r>
              <a:rPr lang="en-US" sz="1600" b="0" dirty="0">
                <a:solidFill>
                  <a:srgbClr val="CCCCCC"/>
                </a:solidFill>
                <a:effectLst/>
                <a:latin typeface="Consolas" panose="020B0609020204030204" pitchFamily="49" charset="0"/>
              </a:rPr>
              <a:t>);</a:t>
            </a:r>
          </a:p>
          <a:p>
            <a:pPr algn="l">
              <a:spcAft>
                <a:spcPts val="0"/>
              </a:spcAft>
            </a:pPr>
            <a:r>
              <a:rPr lang="en-US" sz="1600" b="0" dirty="0">
                <a:solidFill>
                  <a:srgbClr val="CCCCCC"/>
                </a:solidFill>
                <a:effectLst/>
                <a:latin typeface="Consolas" panose="020B0609020204030204" pitchFamily="49" charset="0"/>
              </a:rPr>
              <a:t>    }</a:t>
            </a:r>
          </a:p>
          <a:p>
            <a:pPr algn="l">
              <a:spcAft>
                <a:spcPts val="0"/>
              </a:spcAft>
            </a:pPr>
            <a:r>
              <a:rPr lang="en-US" sz="16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410370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Переменная</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919452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Переменная</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ED467732-1C90-D76E-6739-16D4023632FA}"/>
              </a:ext>
            </a:extLst>
          </p:cNvPr>
          <p:cNvSpPr txBox="1">
            <a:spLocks/>
          </p:cNvSpPr>
          <p:nvPr/>
        </p:nvSpPr>
        <p:spPr>
          <a:xfrm>
            <a:off x="1549048" y="3556506"/>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400" dirty="0">
                <a:effectLst/>
                <a:latin typeface="Open Sans" panose="020B0606030504020204" pitchFamily="34" charset="0"/>
                <a:ea typeface="Open Sans" panose="020B0606030504020204" pitchFamily="34" charset="0"/>
                <a:cs typeface="Open Sans" panose="020B0606030504020204" pitchFamily="34" charset="0"/>
              </a:rPr>
              <a:t>хранилище данных, куда можно положить какое-то значение (например, число, строку или другой тип данных)</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60086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Переменная</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ED467732-1C90-D76E-6739-16D4023632FA}"/>
              </a:ext>
            </a:extLst>
          </p:cNvPr>
          <p:cNvSpPr txBox="1">
            <a:spLocks/>
          </p:cNvSpPr>
          <p:nvPr/>
        </p:nvSpPr>
        <p:spPr>
          <a:xfrm>
            <a:off x="1549048" y="3556506"/>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400" dirty="0">
                <a:effectLst/>
                <a:latin typeface="Open Sans" panose="020B0606030504020204" pitchFamily="34" charset="0"/>
                <a:ea typeface="Open Sans" panose="020B0606030504020204" pitchFamily="34" charset="0"/>
                <a:cs typeface="Open Sans" panose="020B0606030504020204" pitchFamily="34" charset="0"/>
              </a:rPr>
              <a:t>хранилище данных, куда можно положить какое-то значение (например, число, строку или другой тип данных)</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Рисунок 4" descr="Изображение выглядит как текст, снимок экрана, дизайн, Шрифт&#10;&#10;Автоматически созданное описание">
            <a:extLst>
              <a:ext uri="{FF2B5EF4-FFF2-40B4-BE49-F238E27FC236}">
                <a16:creationId xmlns:a16="http://schemas.microsoft.com/office/drawing/2014/main" id="{D17D872D-783B-D5AC-EF0C-088AC5DEA0E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78542" y="-368154"/>
            <a:ext cx="12949084" cy="7594308"/>
          </a:xfrm>
          <a:prstGeom prst="rect">
            <a:avLst/>
          </a:prstGeom>
        </p:spPr>
      </p:pic>
    </p:spTree>
    <p:extLst>
      <p:ext uri="{BB962C8B-B14F-4D97-AF65-F5344CB8AC3E}">
        <p14:creationId xmlns:p14="http://schemas.microsoft.com/office/powerpoint/2010/main" val="4095733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961B049F-E7C4-E1B7-32BB-17C10EBB0761}"/>
              </a:ext>
            </a:extLst>
          </p:cNvPr>
          <p:cNvSpPr>
            <a:spLocks noGrp="1"/>
          </p:cNvSpPr>
          <p:nvPr>
            <p:ph type="subTitle" idx="1"/>
          </p:nvPr>
        </p:nvSpPr>
        <p:spPr>
          <a:xfrm>
            <a:off x="3294942" y="2067771"/>
            <a:ext cx="6100517" cy="2722458"/>
          </a:xfrm>
        </p:spPr>
        <p:txBody>
          <a:bodyPr anchor="ctr">
            <a:noAutofit/>
          </a:bodyPr>
          <a:lstStyle/>
          <a:p>
            <a:pPr marL="0" marR="0" algn="l">
              <a:lnSpc>
                <a:spcPct val="107000"/>
              </a:lnSpc>
              <a:spcBef>
                <a:spcPts val="0"/>
              </a:spcBef>
              <a:spcAft>
                <a:spcPts val="800"/>
              </a:spcAft>
            </a:pP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#include &lt;</a:t>
            </a:r>
            <a:r>
              <a:rPr lang="en-US" sz="2400" b="1" kern="100" dirty="0" err="1">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stdio.h</a:t>
            </a: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&gt;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int main(void)</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a:t>
            </a:r>
            <a:r>
              <a:rPr lang="en-US" sz="2400" b="1" kern="100" dirty="0" err="1">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sz="2400" b="1" kern="100" dirty="0">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a:t>
            </a: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"hello, world\n"</a:t>
            </a:r>
            <a:r>
              <a:rPr lang="en-US" sz="2400" b="1" kern="100" dirty="0">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385782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630;p104">
            <a:extLst>
              <a:ext uri="{FF2B5EF4-FFF2-40B4-BE49-F238E27FC236}">
                <a16:creationId xmlns:a16="http://schemas.microsoft.com/office/drawing/2014/main" id="{F6152839-D918-BEBC-710C-E6F97EB0262F}"/>
              </a:ext>
            </a:extLst>
          </p:cNvPr>
          <p:cNvPicPr preferRelativeResize="0"/>
          <p:nvPr/>
        </p:nvPicPr>
        <p:blipFill>
          <a:blip r:embed="rId2">
            <a:alphaModFix/>
          </a:blip>
          <a:stretch>
            <a:fillRect/>
          </a:stretch>
        </p:blipFill>
        <p:spPr>
          <a:xfrm>
            <a:off x="457200" y="3072384"/>
            <a:ext cx="2743200" cy="713232"/>
          </a:xfrm>
          <a:prstGeom prst="rect">
            <a:avLst/>
          </a:prstGeom>
          <a:noFill/>
          <a:ln>
            <a:noFill/>
          </a:ln>
        </p:spPr>
      </p:pic>
    </p:spTree>
    <p:extLst>
      <p:ext uri="{BB962C8B-B14F-4D97-AF65-F5344CB8AC3E}">
        <p14:creationId xmlns:p14="http://schemas.microsoft.com/office/powerpoint/2010/main" val="3438441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4410028" y="3027909"/>
            <a:ext cx="7372444"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0</a:t>
            </a:r>
          </a:p>
        </p:txBody>
      </p:sp>
      <p:pic>
        <p:nvPicPr>
          <p:cNvPr id="3" name="Google Shape;630;p104">
            <a:extLst>
              <a:ext uri="{FF2B5EF4-FFF2-40B4-BE49-F238E27FC236}">
                <a16:creationId xmlns:a16="http://schemas.microsoft.com/office/drawing/2014/main" id="{23FE39B5-C2CD-C81D-F8D0-9E4B2A7F79ED}"/>
              </a:ext>
            </a:extLst>
          </p:cNvPr>
          <p:cNvPicPr preferRelativeResize="0"/>
          <p:nvPr/>
        </p:nvPicPr>
        <p:blipFill>
          <a:blip r:embed="rId2">
            <a:alphaModFix/>
          </a:blip>
          <a:stretch>
            <a:fillRect/>
          </a:stretch>
        </p:blipFill>
        <p:spPr>
          <a:xfrm>
            <a:off x="457200" y="3072384"/>
            <a:ext cx="2743200" cy="713232"/>
          </a:xfrm>
          <a:prstGeom prst="rect">
            <a:avLst/>
          </a:prstGeom>
          <a:noFill/>
          <a:ln>
            <a:noFill/>
          </a:ln>
        </p:spPr>
      </p:pic>
    </p:spTree>
    <p:extLst>
      <p:ext uri="{BB962C8B-B14F-4D97-AF65-F5344CB8AC3E}">
        <p14:creationId xmlns:p14="http://schemas.microsoft.com/office/powerpoint/2010/main" val="445177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4410028" y="3027909"/>
            <a:ext cx="7372444"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0</a:t>
            </a:r>
          </a:p>
        </p:txBody>
      </p:sp>
      <p:pic>
        <p:nvPicPr>
          <p:cNvPr id="3" name="Google Shape;630;p104">
            <a:extLst>
              <a:ext uri="{FF2B5EF4-FFF2-40B4-BE49-F238E27FC236}">
                <a16:creationId xmlns:a16="http://schemas.microsoft.com/office/drawing/2014/main" id="{B45DA28B-568C-E4BD-F306-5C7A0B4CA4B5}"/>
              </a:ext>
            </a:extLst>
          </p:cNvPr>
          <p:cNvPicPr preferRelativeResize="0"/>
          <p:nvPr/>
        </p:nvPicPr>
        <p:blipFill>
          <a:blip r:embed="rId2">
            <a:alphaModFix/>
          </a:blip>
          <a:stretch>
            <a:fillRect/>
          </a:stretch>
        </p:blipFill>
        <p:spPr>
          <a:xfrm>
            <a:off x="457200" y="3072384"/>
            <a:ext cx="2743200" cy="713232"/>
          </a:xfrm>
          <a:prstGeom prst="rect">
            <a:avLst/>
          </a:prstGeom>
          <a:noFill/>
          <a:ln>
            <a:noFill/>
          </a:ln>
        </p:spPr>
      </p:pic>
    </p:spTree>
    <p:extLst>
      <p:ext uri="{BB962C8B-B14F-4D97-AF65-F5344CB8AC3E}">
        <p14:creationId xmlns:p14="http://schemas.microsoft.com/office/powerpoint/2010/main" val="5195178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4410028" y="3027909"/>
            <a:ext cx="7372444"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0;</a:t>
            </a:r>
          </a:p>
        </p:txBody>
      </p:sp>
      <p:pic>
        <p:nvPicPr>
          <p:cNvPr id="3" name="Google Shape;630;p104">
            <a:extLst>
              <a:ext uri="{FF2B5EF4-FFF2-40B4-BE49-F238E27FC236}">
                <a16:creationId xmlns:a16="http://schemas.microsoft.com/office/drawing/2014/main" id="{74DF0A12-8322-31C1-0E8A-434F579EE03B}"/>
              </a:ext>
            </a:extLst>
          </p:cNvPr>
          <p:cNvPicPr preferRelativeResize="0"/>
          <p:nvPr/>
        </p:nvPicPr>
        <p:blipFill>
          <a:blip r:embed="rId2">
            <a:alphaModFix/>
          </a:blip>
          <a:stretch>
            <a:fillRect/>
          </a:stretch>
        </p:blipFill>
        <p:spPr>
          <a:xfrm>
            <a:off x="457200" y="3072384"/>
            <a:ext cx="2743200" cy="713232"/>
          </a:xfrm>
          <a:prstGeom prst="rect">
            <a:avLst/>
          </a:prstGeom>
          <a:noFill/>
          <a:ln>
            <a:noFill/>
          </a:ln>
        </p:spPr>
      </p:pic>
    </p:spTree>
    <p:extLst>
      <p:ext uri="{BB962C8B-B14F-4D97-AF65-F5344CB8AC3E}">
        <p14:creationId xmlns:p14="http://schemas.microsoft.com/office/powerpoint/2010/main" val="1891701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646;p106">
            <a:extLst>
              <a:ext uri="{FF2B5EF4-FFF2-40B4-BE49-F238E27FC236}">
                <a16:creationId xmlns:a16="http://schemas.microsoft.com/office/drawing/2014/main" id="{78FDFDB0-E7CA-3410-B930-622B7CDC61FB}"/>
              </a:ext>
            </a:extLst>
          </p:cNvPr>
          <p:cNvPicPr preferRelativeResize="0"/>
          <p:nvPr/>
        </p:nvPicPr>
        <p:blipFill>
          <a:blip r:embed="rId2">
            <a:alphaModFix/>
          </a:blip>
          <a:stretch>
            <a:fillRect/>
          </a:stretch>
        </p:blipFill>
        <p:spPr>
          <a:xfrm>
            <a:off x="457200" y="3105303"/>
            <a:ext cx="2743200" cy="647395"/>
          </a:xfrm>
          <a:prstGeom prst="rect">
            <a:avLst/>
          </a:prstGeom>
          <a:noFill/>
          <a:ln>
            <a:noFill/>
          </a:ln>
        </p:spPr>
      </p:pic>
    </p:spTree>
    <p:extLst>
      <p:ext uri="{BB962C8B-B14F-4D97-AF65-F5344CB8AC3E}">
        <p14:creationId xmlns:p14="http://schemas.microsoft.com/office/powerpoint/2010/main" val="22736958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4410028" y="3027909"/>
            <a:ext cx="7372444"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counter = counter + 1;</a:t>
            </a:r>
          </a:p>
        </p:txBody>
      </p:sp>
      <p:pic>
        <p:nvPicPr>
          <p:cNvPr id="4" name="Google Shape;646;p106">
            <a:extLst>
              <a:ext uri="{FF2B5EF4-FFF2-40B4-BE49-F238E27FC236}">
                <a16:creationId xmlns:a16="http://schemas.microsoft.com/office/drawing/2014/main" id="{78FDFDB0-E7CA-3410-B930-622B7CDC61FB}"/>
              </a:ext>
            </a:extLst>
          </p:cNvPr>
          <p:cNvPicPr preferRelativeResize="0"/>
          <p:nvPr/>
        </p:nvPicPr>
        <p:blipFill>
          <a:blip r:embed="rId2">
            <a:alphaModFix/>
          </a:blip>
          <a:stretch>
            <a:fillRect/>
          </a:stretch>
        </p:blipFill>
        <p:spPr>
          <a:xfrm>
            <a:off x="457200" y="3105303"/>
            <a:ext cx="2743200" cy="647395"/>
          </a:xfrm>
          <a:prstGeom prst="rect">
            <a:avLst/>
          </a:prstGeom>
          <a:noFill/>
          <a:ln>
            <a:noFill/>
          </a:ln>
        </p:spPr>
      </p:pic>
    </p:spTree>
    <p:extLst>
      <p:ext uri="{BB962C8B-B14F-4D97-AF65-F5344CB8AC3E}">
        <p14:creationId xmlns:p14="http://schemas.microsoft.com/office/powerpoint/2010/main" val="6535245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5808200" y="3027909"/>
            <a:ext cx="4829222"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counter += 1;</a:t>
            </a:r>
          </a:p>
        </p:txBody>
      </p:sp>
      <p:pic>
        <p:nvPicPr>
          <p:cNvPr id="4" name="Google Shape;646;p106">
            <a:extLst>
              <a:ext uri="{FF2B5EF4-FFF2-40B4-BE49-F238E27FC236}">
                <a16:creationId xmlns:a16="http://schemas.microsoft.com/office/drawing/2014/main" id="{78FDFDB0-E7CA-3410-B930-622B7CDC61FB}"/>
              </a:ext>
            </a:extLst>
          </p:cNvPr>
          <p:cNvPicPr preferRelativeResize="0"/>
          <p:nvPr/>
        </p:nvPicPr>
        <p:blipFill>
          <a:blip r:embed="rId2">
            <a:alphaModFix/>
          </a:blip>
          <a:stretch>
            <a:fillRect/>
          </a:stretch>
        </p:blipFill>
        <p:spPr>
          <a:xfrm>
            <a:off x="457200" y="3105303"/>
            <a:ext cx="2743200" cy="647395"/>
          </a:xfrm>
          <a:prstGeom prst="rect">
            <a:avLst/>
          </a:prstGeom>
          <a:noFill/>
          <a:ln>
            <a:noFill/>
          </a:ln>
        </p:spPr>
      </p:pic>
    </p:spTree>
    <p:extLst>
      <p:ext uri="{BB962C8B-B14F-4D97-AF65-F5344CB8AC3E}">
        <p14:creationId xmlns:p14="http://schemas.microsoft.com/office/powerpoint/2010/main" val="2541696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5808200" y="3027909"/>
            <a:ext cx="4829222"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counter++;</a:t>
            </a:r>
          </a:p>
        </p:txBody>
      </p:sp>
      <p:pic>
        <p:nvPicPr>
          <p:cNvPr id="4" name="Google Shape;646;p106">
            <a:extLst>
              <a:ext uri="{FF2B5EF4-FFF2-40B4-BE49-F238E27FC236}">
                <a16:creationId xmlns:a16="http://schemas.microsoft.com/office/drawing/2014/main" id="{78FDFDB0-E7CA-3410-B930-622B7CDC61FB}"/>
              </a:ext>
            </a:extLst>
          </p:cNvPr>
          <p:cNvPicPr preferRelativeResize="0"/>
          <p:nvPr/>
        </p:nvPicPr>
        <p:blipFill>
          <a:blip r:embed="rId2">
            <a:alphaModFix/>
          </a:blip>
          <a:stretch>
            <a:fillRect/>
          </a:stretch>
        </p:blipFill>
        <p:spPr>
          <a:xfrm>
            <a:off x="457200" y="3105303"/>
            <a:ext cx="2743200" cy="647395"/>
          </a:xfrm>
          <a:prstGeom prst="rect">
            <a:avLst/>
          </a:prstGeom>
          <a:noFill/>
          <a:ln>
            <a:noFill/>
          </a:ln>
        </p:spPr>
      </p:pic>
    </p:spTree>
    <p:extLst>
      <p:ext uri="{BB962C8B-B14F-4D97-AF65-F5344CB8AC3E}">
        <p14:creationId xmlns:p14="http://schemas.microsoft.com/office/powerpoint/2010/main" val="31292704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4410028" y="3027909"/>
            <a:ext cx="7372444"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counter = counter - 1;</a:t>
            </a:r>
          </a:p>
        </p:txBody>
      </p:sp>
      <p:pic>
        <p:nvPicPr>
          <p:cNvPr id="3" name="Google Shape;686;p111">
            <a:extLst>
              <a:ext uri="{FF2B5EF4-FFF2-40B4-BE49-F238E27FC236}">
                <a16:creationId xmlns:a16="http://schemas.microsoft.com/office/drawing/2014/main" id="{85E53DA8-1C2C-4F03-4868-160B1606F85F}"/>
              </a:ext>
            </a:extLst>
          </p:cNvPr>
          <p:cNvPicPr preferRelativeResize="0"/>
          <p:nvPr/>
        </p:nvPicPr>
        <p:blipFill>
          <a:blip r:embed="rId2">
            <a:alphaModFix/>
          </a:blip>
          <a:stretch>
            <a:fillRect/>
          </a:stretch>
        </p:blipFill>
        <p:spPr>
          <a:xfrm>
            <a:off x="457200" y="3109048"/>
            <a:ext cx="2743200" cy="639905"/>
          </a:xfrm>
          <a:prstGeom prst="rect">
            <a:avLst/>
          </a:prstGeom>
          <a:noFill/>
          <a:ln>
            <a:noFill/>
          </a:ln>
        </p:spPr>
      </p:pic>
    </p:spTree>
    <p:extLst>
      <p:ext uri="{BB962C8B-B14F-4D97-AF65-F5344CB8AC3E}">
        <p14:creationId xmlns:p14="http://schemas.microsoft.com/office/powerpoint/2010/main" val="18422926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одзаголовок 2">
            <a:extLst>
              <a:ext uri="{FF2B5EF4-FFF2-40B4-BE49-F238E27FC236}">
                <a16:creationId xmlns:a16="http://schemas.microsoft.com/office/drawing/2014/main" id="{1E7F89F6-2E01-7B23-614A-A454228A6D04}"/>
              </a:ext>
            </a:extLst>
          </p:cNvPr>
          <p:cNvSpPr>
            <a:spLocks noGrp="1"/>
          </p:cNvSpPr>
          <p:nvPr>
            <p:ph type="subTitle" idx="1"/>
          </p:nvPr>
        </p:nvSpPr>
        <p:spPr>
          <a:xfrm>
            <a:off x="5808200" y="3027909"/>
            <a:ext cx="4829222" cy="802182"/>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counter--;</a:t>
            </a:r>
          </a:p>
        </p:txBody>
      </p:sp>
      <p:pic>
        <p:nvPicPr>
          <p:cNvPr id="3" name="Google Shape;686;p111">
            <a:extLst>
              <a:ext uri="{FF2B5EF4-FFF2-40B4-BE49-F238E27FC236}">
                <a16:creationId xmlns:a16="http://schemas.microsoft.com/office/drawing/2014/main" id="{23819DBE-909F-3D3B-A13A-6AD357D1C0A7}"/>
              </a:ext>
            </a:extLst>
          </p:cNvPr>
          <p:cNvPicPr preferRelativeResize="0"/>
          <p:nvPr/>
        </p:nvPicPr>
        <p:blipFill>
          <a:blip r:embed="rId2">
            <a:alphaModFix/>
          </a:blip>
          <a:stretch>
            <a:fillRect/>
          </a:stretch>
        </p:blipFill>
        <p:spPr>
          <a:xfrm>
            <a:off x="457200" y="3109048"/>
            <a:ext cx="2743200" cy="639905"/>
          </a:xfrm>
          <a:prstGeom prst="rect">
            <a:avLst/>
          </a:prstGeom>
          <a:noFill/>
          <a:ln>
            <a:noFill/>
          </a:ln>
        </p:spPr>
      </p:pic>
    </p:spTree>
    <p:extLst>
      <p:ext uri="{BB962C8B-B14F-4D97-AF65-F5344CB8AC3E}">
        <p14:creationId xmlns:p14="http://schemas.microsoft.com/office/powerpoint/2010/main" val="270317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4083720" y="3077285"/>
            <a:ext cx="4024561" cy="703430"/>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Исходный код</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10BA855-73CB-1E30-160F-60E923B39C6B}"/>
              </a:ext>
            </a:extLst>
          </p:cNvPr>
          <p:cNvSpPr txBox="1">
            <a:spLocks/>
          </p:cNvSpPr>
          <p:nvPr/>
        </p:nvSpPr>
        <p:spPr>
          <a:xfrm>
            <a:off x="4083720" y="3581997"/>
            <a:ext cx="4024561" cy="397435"/>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dirty="0">
                <a:effectLst/>
                <a:latin typeface="Open Sans" panose="020B0606030504020204" pitchFamily="34" charset="0"/>
                <a:ea typeface="Open Sans" panose="020B0606030504020204" pitchFamily="34" charset="0"/>
                <a:cs typeface="Open Sans" panose="020B0606030504020204" pitchFamily="34" charset="0"/>
              </a:rPr>
              <a:t>Source code</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7979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Циклы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0379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Tree>
    <p:extLst>
      <p:ext uri="{BB962C8B-B14F-4D97-AF65-F5344CB8AC3E}">
        <p14:creationId xmlns:p14="http://schemas.microsoft.com/office/powerpoint/2010/main" val="188787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8959507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965976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2944828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092352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92850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613911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9737240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06453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477520" y="264160"/>
            <a:ext cx="11054080" cy="6593840"/>
          </a:xfrm>
        </p:spPr>
        <p:txBody>
          <a:bodyPr>
            <a:normAutofit fontScale="92500" lnSpcReduction="10000"/>
          </a:bodyPr>
          <a:lstStyle/>
          <a:p>
            <a:r>
              <a:rPr lang="ru-RU" sz="3600" dirty="0">
                <a:effectLst/>
                <a:latin typeface="Consolas" panose="020B0609020204030204" pitchFamily="49" charset="0"/>
                <a:ea typeface="Open Sans" panose="020B0606030504020204" pitchFamily="34" charset="0"/>
                <a:cs typeface="Open Sans" panose="020B0606030504020204" pitchFamily="34" charset="0"/>
              </a:rPr>
              <a:t>00100011 01101001 01101110 01100011 01101100 01110101 01100100 01100101 00100000 00111100 01110011 01110100 01100100 01101001 01101111 00101110 01101000 00111110 00001010 00001010 01101001 01101110 01110100 00100000 01101101 01100001 01101001 01101110 00101000 01110110 01101111 01101001 01100100 00101001 00001010 01111011 00001010 00100000 00100000 00100000 00100000 01110000 01110010 01101001 01101110 01110100 01100110 00101000 00100010 01101000 01100101 01101100 01101100 01101111 00101100 00100000 01110111 01101111 01110010 01101100 01100100 01011100 01101110 00100010 00101001 00111011 00001010 01111101 00001010</a:t>
            </a:r>
            <a:r>
              <a:rPr lang="en-US" sz="3600" dirty="0">
                <a:effectLst/>
                <a:latin typeface="Consolas" panose="020B0609020204030204" pitchFamily="49" charset="0"/>
                <a:ea typeface="Open Sans" panose="020B0606030504020204" pitchFamily="34" charset="0"/>
                <a:cs typeface="Open Sans" panose="020B0606030504020204" pitchFamily="34" charset="0"/>
              </a:rPr>
              <a:t> </a:t>
            </a:r>
            <a:endParaRPr lang="en-US" sz="3600"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32879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904639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7739766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028568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9608968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a:solidFill>
                  <a:srgbClr val="FFFF00"/>
                </a:solidFill>
                <a:effectLst/>
                <a:latin typeface="Consolas" panose="020B0609020204030204" pitchFamily="49" charset="0"/>
                <a:ea typeface="Calibri" panose="020F0502020204030204" pitchFamily="34" charset="0"/>
                <a:cs typeface="Times New Roman" panose="02020603050405020304" pitchFamily="18" charset="0"/>
              </a:rPr>
              <a:t>counter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36187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counter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(counter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counter = counter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792100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6245029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1;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660731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488953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 3</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90208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4083720" y="3077285"/>
            <a:ext cx="4024561" cy="703430"/>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Машинный код</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10BA855-73CB-1E30-160F-60E923B39C6B}"/>
              </a:ext>
            </a:extLst>
          </p:cNvPr>
          <p:cNvSpPr txBox="1">
            <a:spLocks/>
          </p:cNvSpPr>
          <p:nvPr/>
        </p:nvSpPr>
        <p:spPr>
          <a:xfrm>
            <a:off x="4083720" y="3581997"/>
            <a:ext cx="4024561" cy="397435"/>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400" dirty="0">
                <a:effectLst/>
                <a:latin typeface="Open Sans" panose="020B0606030504020204" pitchFamily="34" charset="0"/>
                <a:ea typeface="Open Sans" panose="020B0606030504020204" pitchFamily="34" charset="0"/>
                <a:cs typeface="Open Sans" panose="020B0606030504020204" pitchFamily="34" charset="0"/>
              </a:rPr>
              <a:t>Machine Code</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23539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4410614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1530011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2861455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&gt;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002475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16313"/>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&gt;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0228371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5938"/>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1;</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0096109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701671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 0;</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07319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417311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int i = 0</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88797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48469" y="2904067"/>
            <a:ext cx="11895063" cy="1049867"/>
          </a:xfrm>
        </p:spPr>
        <p:txBody>
          <a:bodyPr>
            <a:normAutofit/>
          </a:bodyPr>
          <a:lstStyle/>
          <a:p>
            <a:r>
              <a:rPr lang="en-US" sz="3600" b="1" dirty="0">
                <a:latin typeface="Consolas" panose="020B0609020204030204" pitchFamily="49" charset="0"/>
              </a:rPr>
              <a:t>В</a:t>
            </a:r>
            <a:r>
              <a:rPr lang="ru-RU" sz="3600" b="1" dirty="0" err="1">
                <a:latin typeface="Consolas" panose="020B0609020204030204" pitchFamily="49" charset="0"/>
              </a:rPr>
              <a:t>ходные</a:t>
            </a:r>
            <a:r>
              <a:rPr lang="ru-RU" sz="3600" b="1" dirty="0">
                <a:latin typeface="Consolas" panose="020B0609020204030204" pitchFamily="49" charset="0"/>
              </a:rPr>
              <a:t> данные </a:t>
            </a:r>
            <a:r>
              <a:rPr lang="en-US" sz="3600" dirty="0">
                <a:latin typeface="Consolas" panose="020B0609020204030204" pitchFamily="49" charset="0"/>
              </a:rPr>
              <a:t>→      </a:t>
            </a:r>
            <a:r>
              <a:rPr lang="ru-RU" sz="3600" dirty="0">
                <a:latin typeface="Consolas" panose="020B0609020204030204" pitchFamily="49" charset="0"/>
              </a:rPr>
              <a:t> </a:t>
            </a:r>
            <a:r>
              <a:rPr lang="en-US" sz="3600" dirty="0">
                <a:latin typeface="Consolas" panose="020B0609020204030204" pitchFamily="49" charset="0"/>
              </a:rPr>
              <a:t>     → </a:t>
            </a:r>
            <a:r>
              <a:rPr lang="ru-RU" sz="3600" b="1" dirty="0">
                <a:latin typeface="Consolas" panose="020B0609020204030204" pitchFamily="49" charset="0"/>
              </a:rPr>
              <a:t>Выходные данные</a:t>
            </a:r>
            <a:endParaRPr lang="en-US" sz="3600" b="1" dirty="0">
              <a:latin typeface="Consolas" panose="020B0609020204030204" pitchFamily="49" charset="0"/>
            </a:endParaRPr>
          </a:p>
        </p:txBody>
      </p:sp>
      <p:sp>
        <p:nvSpPr>
          <p:cNvPr id="2" name="Прямоугольник 1">
            <a:extLst>
              <a:ext uri="{FF2B5EF4-FFF2-40B4-BE49-F238E27FC236}">
                <a16:creationId xmlns:a16="http://schemas.microsoft.com/office/drawing/2014/main" id="{B7BFB592-292C-4B4A-3A1F-4756709FC47F}"/>
              </a:ext>
            </a:extLst>
          </p:cNvPr>
          <p:cNvSpPr/>
          <p:nvPr/>
        </p:nvSpPr>
        <p:spPr>
          <a:xfrm>
            <a:off x="4564955" y="18090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438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&lt; 3</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306095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275457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57616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&lt; 3</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9687069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0811566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22262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&lt; 3</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061033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818908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944988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solidFill>
                  <a:srgbClr val="FFC000"/>
                </a:solidFill>
                <a:effectLst/>
                <a:latin typeface="Consolas" panose="020B0609020204030204" pitchFamily="49" charset="0"/>
                <a:ea typeface="Calibri" panose="020F0502020204030204" pitchFamily="34" charset="0"/>
                <a:cs typeface="Times New Roman" panose="02020603050405020304" pitchFamily="18" charset="0"/>
              </a:rPr>
              <a:t> &lt; 3</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4864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58CF18BC-F1A5-126F-7DB8-C6D99221FCA3}"/>
              </a:ext>
            </a:extLst>
          </p:cNvPr>
          <p:cNvSpPr/>
          <p:nvPr/>
        </p:nvSpPr>
        <p:spPr>
          <a:xfrm>
            <a:off x="4564955" y="18090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7071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698;p113">
            <a:extLst>
              <a:ext uri="{FF2B5EF4-FFF2-40B4-BE49-F238E27FC236}">
                <a16:creationId xmlns:a16="http://schemas.microsoft.com/office/drawing/2014/main" id="{95A2FD51-4179-08AD-B0DE-7B48820CDFBC}"/>
              </a:ext>
            </a:extLst>
          </p:cNvPr>
          <p:cNvPicPr preferRelativeResize="0"/>
          <p:nvPr/>
        </p:nvPicPr>
        <p:blipFill>
          <a:blip r:embed="rId2">
            <a:alphaModFix/>
          </a:blip>
          <a:stretch>
            <a:fillRect/>
          </a:stretch>
        </p:blipFill>
        <p:spPr>
          <a:xfrm>
            <a:off x="914399" y="2529376"/>
            <a:ext cx="2173065" cy="1825375"/>
          </a:xfrm>
          <a:prstGeom prst="rect">
            <a:avLst/>
          </a:prstGeom>
          <a:noFill/>
          <a:ln>
            <a:noFill/>
          </a:ln>
        </p:spPr>
      </p:pic>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for (int i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896500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Google Shape;1078;p170">
            <a:extLst>
              <a:ext uri="{FF2B5EF4-FFF2-40B4-BE49-F238E27FC236}">
                <a16:creationId xmlns:a16="http://schemas.microsoft.com/office/drawing/2014/main" id="{24B0A050-1626-984D-8F96-9D0CE14760CD}"/>
              </a:ext>
            </a:extLst>
          </p:cNvPr>
          <p:cNvPicPr preferRelativeResize="0"/>
          <p:nvPr/>
        </p:nvPicPr>
        <p:blipFill>
          <a:blip r:embed="rId2">
            <a:alphaModFix/>
          </a:blip>
          <a:stretch>
            <a:fillRect/>
          </a:stretch>
        </p:blipFill>
        <p:spPr>
          <a:xfrm>
            <a:off x="4689930" y="454789"/>
            <a:ext cx="2812141" cy="5948423"/>
          </a:xfrm>
          <a:prstGeom prst="rect">
            <a:avLst/>
          </a:prstGeom>
          <a:noFill/>
          <a:ln>
            <a:noFill/>
          </a:ln>
        </p:spPr>
      </p:pic>
    </p:spTree>
    <p:extLst>
      <p:ext uri="{BB962C8B-B14F-4D97-AF65-F5344CB8AC3E}">
        <p14:creationId xmlns:p14="http://schemas.microsoft.com/office/powerpoint/2010/main" val="11428606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873;p135">
            <a:extLst>
              <a:ext uri="{FF2B5EF4-FFF2-40B4-BE49-F238E27FC236}">
                <a16:creationId xmlns:a16="http://schemas.microsoft.com/office/drawing/2014/main" id="{39162863-E6FF-0A8E-3D91-96BA25111FD0}"/>
              </a:ext>
            </a:extLst>
          </p:cNvPr>
          <p:cNvPicPr preferRelativeResize="0"/>
          <p:nvPr/>
        </p:nvPicPr>
        <p:blipFill>
          <a:blip r:embed="rId2">
            <a:alphaModFix/>
          </a:blip>
          <a:stretch>
            <a:fillRect/>
          </a:stretch>
        </p:blipFill>
        <p:spPr>
          <a:xfrm>
            <a:off x="914400" y="2512837"/>
            <a:ext cx="2319400" cy="1832326"/>
          </a:xfrm>
          <a:prstGeom prst="rect">
            <a:avLst/>
          </a:prstGeom>
          <a:noFill/>
          <a:ln>
            <a:noFill/>
          </a:ln>
        </p:spPr>
      </p:pic>
    </p:spTree>
    <p:extLst>
      <p:ext uri="{BB962C8B-B14F-4D97-AF65-F5344CB8AC3E}">
        <p14:creationId xmlns:p14="http://schemas.microsoft.com/office/powerpoint/2010/main" val="42769601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3" name="Google Shape;873;p135">
            <a:extLst>
              <a:ext uri="{FF2B5EF4-FFF2-40B4-BE49-F238E27FC236}">
                <a16:creationId xmlns:a16="http://schemas.microsoft.com/office/drawing/2014/main" id="{9B0A89D1-6426-C4FD-F635-1EE06BC25421}"/>
              </a:ext>
            </a:extLst>
          </p:cNvPr>
          <p:cNvPicPr preferRelativeResize="0"/>
          <p:nvPr/>
        </p:nvPicPr>
        <p:blipFill>
          <a:blip r:embed="rId2">
            <a:alphaModFix/>
          </a:blip>
          <a:stretch>
            <a:fillRect/>
          </a:stretch>
        </p:blipFill>
        <p:spPr>
          <a:xfrm>
            <a:off x="914400" y="2512837"/>
            <a:ext cx="2319400" cy="1832326"/>
          </a:xfrm>
          <a:prstGeom prst="rect">
            <a:avLst/>
          </a:prstGeom>
          <a:noFill/>
          <a:ln>
            <a:noFill/>
          </a:ln>
        </p:spPr>
      </p:pic>
    </p:spTree>
    <p:extLst>
      <p:ext uri="{BB962C8B-B14F-4D97-AF65-F5344CB8AC3E}">
        <p14:creationId xmlns:p14="http://schemas.microsoft.com/office/powerpoint/2010/main" val="12764627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(true)</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3" name="Google Shape;873;p135">
            <a:extLst>
              <a:ext uri="{FF2B5EF4-FFF2-40B4-BE49-F238E27FC236}">
                <a16:creationId xmlns:a16="http://schemas.microsoft.com/office/drawing/2014/main" id="{9B0A89D1-6426-C4FD-F635-1EE06BC25421}"/>
              </a:ext>
            </a:extLst>
          </p:cNvPr>
          <p:cNvPicPr preferRelativeResize="0"/>
          <p:nvPr/>
        </p:nvPicPr>
        <p:blipFill>
          <a:blip r:embed="rId2">
            <a:alphaModFix/>
          </a:blip>
          <a:stretch>
            <a:fillRect/>
          </a:stretch>
        </p:blipFill>
        <p:spPr>
          <a:xfrm>
            <a:off x="914400" y="2512837"/>
            <a:ext cx="2319400" cy="1832326"/>
          </a:xfrm>
          <a:prstGeom prst="rect">
            <a:avLst/>
          </a:prstGeom>
          <a:noFill/>
          <a:ln>
            <a:noFill/>
          </a:ln>
        </p:spPr>
      </p:pic>
    </p:spTree>
    <p:extLst>
      <p:ext uri="{BB962C8B-B14F-4D97-AF65-F5344CB8AC3E}">
        <p14:creationId xmlns:p14="http://schemas.microsoft.com/office/powerpoint/2010/main" val="17842596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(true)</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3" name="Google Shape;873;p135">
            <a:extLst>
              <a:ext uri="{FF2B5EF4-FFF2-40B4-BE49-F238E27FC236}">
                <a16:creationId xmlns:a16="http://schemas.microsoft.com/office/drawing/2014/main" id="{AF970523-7A12-DDFC-11A9-9EB050148D90}"/>
              </a:ext>
            </a:extLst>
          </p:cNvPr>
          <p:cNvPicPr preferRelativeResize="0"/>
          <p:nvPr/>
        </p:nvPicPr>
        <p:blipFill>
          <a:blip r:embed="rId2">
            <a:alphaModFix/>
          </a:blip>
          <a:stretch>
            <a:fillRect/>
          </a:stretch>
        </p:blipFill>
        <p:spPr>
          <a:xfrm>
            <a:off x="914400" y="2512837"/>
            <a:ext cx="2319400" cy="1832326"/>
          </a:xfrm>
          <a:prstGeom prst="rect">
            <a:avLst/>
          </a:prstGeom>
          <a:noFill/>
          <a:ln>
            <a:noFill/>
          </a:ln>
        </p:spPr>
      </p:pic>
    </p:spTree>
    <p:extLst>
      <p:ext uri="{BB962C8B-B14F-4D97-AF65-F5344CB8AC3E}">
        <p14:creationId xmlns:p14="http://schemas.microsoft.com/office/powerpoint/2010/main" val="7987333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while (1)</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3" name="Google Shape;873;p135">
            <a:extLst>
              <a:ext uri="{FF2B5EF4-FFF2-40B4-BE49-F238E27FC236}">
                <a16:creationId xmlns:a16="http://schemas.microsoft.com/office/drawing/2014/main" id="{AF970523-7A12-DDFC-11A9-9EB050148D90}"/>
              </a:ext>
            </a:extLst>
          </p:cNvPr>
          <p:cNvPicPr preferRelativeResize="0"/>
          <p:nvPr/>
        </p:nvPicPr>
        <p:blipFill>
          <a:blip r:embed="rId2">
            <a:alphaModFix/>
          </a:blip>
          <a:stretch>
            <a:fillRect/>
          </a:stretch>
        </p:blipFill>
        <p:spPr>
          <a:xfrm>
            <a:off x="914400" y="2512837"/>
            <a:ext cx="2319400" cy="1832326"/>
          </a:xfrm>
          <a:prstGeom prst="rect">
            <a:avLst/>
          </a:prstGeom>
          <a:noFill/>
          <a:ln>
            <a:noFill/>
          </a:ln>
        </p:spPr>
      </p:pic>
    </p:spTree>
    <p:extLst>
      <p:ext uri="{BB962C8B-B14F-4D97-AF65-F5344CB8AC3E}">
        <p14:creationId xmlns:p14="http://schemas.microsoft.com/office/powerpoint/2010/main" val="28616258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118;p175">
            <a:extLst>
              <a:ext uri="{FF2B5EF4-FFF2-40B4-BE49-F238E27FC236}">
                <a16:creationId xmlns:a16="http://schemas.microsoft.com/office/drawing/2014/main" id="{72E69871-7587-0782-927A-2909A2E1C211}"/>
              </a:ext>
            </a:extLst>
          </p:cNvPr>
          <p:cNvPicPr preferRelativeResize="0"/>
          <p:nvPr/>
        </p:nvPicPr>
        <p:blipFill>
          <a:blip r:embed="rId2">
            <a:alphaModFix/>
          </a:blip>
          <a:stretch>
            <a:fillRect/>
          </a:stretch>
        </p:blipFill>
        <p:spPr>
          <a:xfrm>
            <a:off x="428625" y="2659543"/>
            <a:ext cx="3191400" cy="1538913"/>
          </a:xfrm>
          <a:prstGeom prst="rect">
            <a:avLst/>
          </a:prstGeom>
          <a:noFill/>
          <a:ln>
            <a:noFill/>
          </a:ln>
        </p:spPr>
      </p:pic>
    </p:spTree>
    <p:extLst>
      <p:ext uri="{BB962C8B-B14F-4D97-AF65-F5344CB8AC3E}">
        <p14:creationId xmlns:p14="http://schemas.microsoft.com/office/powerpoint/2010/main" val="42642004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void meow (void)</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5" name="Google Shape;1118;p175">
            <a:extLst>
              <a:ext uri="{FF2B5EF4-FFF2-40B4-BE49-F238E27FC236}">
                <a16:creationId xmlns:a16="http://schemas.microsoft.com/office/drawing/2014/main" id="{72E69871-7587-0782-927A-2909A2E1C211}"/>
              </a:ext>
            </a:extLst>
          </p:cNvPr>
          <p:cNvPicPr preferRelativeResize="0"/>
          <p:nvPr/>
        </p:nvPicPr>
        <p:blipFill>
          <a:blip r:embed="rId2">
            <a:alphaModFix/>
          </a:blip>
          <a:stretch>
            <a:fillRect/>
          </a:stretch>
        </p:blipFill>
        <p:spPr>
          <a:xfrm>
            <a:off x="428625" y="2659543"/>
            <a:ext cx="3191400" cy="1538913"/>
          </a:xfrm>
          <a:prstGeom prst="rect">
            <a:avLst/>
          </a:prstGeom>
          <a:noFill/>
          <a:ln>
            <a:noFill/>
          </a:ln>
        </p:spPr>
      </p:pic>
    </p:spTree>
    <p:extLst>
      <p:ext uri="{BB962C8B-B14F-4D97-AF65-F5344CB8AC3E}">
        <p14:creationId xmlns:p14="http://schemas.microsoft.com/office/powerpoint/2010/main" val="23335306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Рисунок 6"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55916A78-8A23-86C6-C2F8-C8300A9F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46" y="1807369"/>
            <a:ext cx="2632673" cy="3243263"/>
          </a:xfrm>
          <a:prstGeom prst="rect">
            <a:avLst/>
          </a:prstGeom>
        </p:spPr>
      </p:pic>
    </p:spTree>
    <p:extLst>
      <p:ext uri="{BB962C8B-B14F-4D97-AF65-F5344CB8AC3E}">
        <p14:creationId xmlns:p14="http://schemas.microsoft.com/office/powerpoint/2010/main" val="243495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99269" y="2904067"/>
            <a:ext cx="5022971" cy="1049867"/>
          </a:xfrm>
        </p:spPr>
        <p:txBody>
          <a:bodyPr>
            <a:normAutofit/>
          </a:bodyPr>
          <a:lstStyle/>
          <a:p>
            <a:r>
              <a:rPr lang="ru-RU" sz="3600" b="1" dirty="0">
                <a:latin typeface="Consolas" panose="020B0609020204030204" pitchFamily="49" charset="0"/>
              </a:rPr>
              <a:t>Исходный код </a:t>
            </a:r>
            <a:r>
              <a:rPr lang="en-US" sz="3600" dirty="0">
                <a:latin typeface="Consolas" panose="020B0609020204030204" pitchFamily="49" charset="0"/>
              </a:rPr>
              <a:t>→</a:t>
            </a:r>
            <a:endParaRPr lang="en-US" sz="3600" b="1" dirty="0">
              <a:latin typeface="Consolas" panose="020B0609020204030204" pitchFamily="49" charset="0"/>
            </a:endParaRPr>
          </a:p>
        </p:txBody>
      </p:sp>
      <p:sp>
        <p:nvSpPr>
          <p:cNvPr id="2" name="Прямоугольник 1">
            <a:extLst>
              <a:ext uri="{FF2B5EF4-FFF2-40B4-BE49-F238E27FC236}">
                <a16:creationId xmlns:a16="http://schemas.microsoft.com/office/drawing/2014/main" id="{24B7DC56-97A9-90CD-E291-B02610FB436C}"/>
              </a:ext>
            </a:extLst>
          </p:cNvPr>
          <p:cNvSpPr/>
          <p:nvPr/>
        </p:nvSpPr>
        <p:spPr>
          <a:xfrm>
            <a:off x="4564955" y="18090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6352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main (void)</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for (int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3;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meow();</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7" name="Рисунок 6"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55916A78-8A23-86C6-C2F8-C8300A9F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46" y="1807369"/>
            <a:ext cx="2632673" cy="3243263"/>
          </a:xfrm>
          <a:prstGeom prst="rect">
            <a:avLst/>
          </a:prstGeom>
        </p:spPr>
      </p:pic>
    </p:spTree>
    <p:extLst>
      <p:ext uri="{BB962C8B-B14F-4D97-AF65-F5344CB8AC3E}">
        <p14:creationId xmlns:p14="http://schemas.microsoft.com/office/powerpoint/2010/main" val="13956819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97124790-DDF9-7D7C-E8E1-975968ECD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2093118"/>
            <a:ext cx="3201355" cy="2671763"/>
          </a:xfrm>
          <a:prstGeom prst="rect">
            <a:avLst/>
          </a:prstGeom>
        </p:spPr>
      </p:pic>
    </p:spTree>
    <p:extLst>
      <p:ext uri="{BB962C8B-B14F-4D97-AF65-F5344CB8AC3E}">
        <p14:creationId xmlns:p14="http://schemas.microsoft.com/office/powerpoint/2010/main" val="41346771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void main (int n)</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for (int = 0;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 &lt; n;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i</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meow\n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5" name="Рисунок 4" descr="Изображение выглядит как текст, снимок экрана, Шрифт, Графика&#10;&#10;Автоматически созданное описание">
            <a:extLst>
              <a:ext uri="{FF2B5EF4-FFF2-40B4-BE49-F238E27FC236}">
                <a16:creationId xmlns:a16="http://schemas.microsoft.com/office/drawing/2014/main" id="{97124790-DDF9-7D7C-E8E1-975968ECD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2093118"/>
            <a:ext cx="3201355" cy="2671763"/>
          </a:xfrm>
          <a:prstGeom prst="rect">
            <a:avLst/>
          </a:prstGeom>
        </p:spPr>
      </p:pic>
    </p:spTree>
    <p:extLst>
      <p:ext uri="{BB962C8B-B14F-4D97-AF65-F5344CB8AC3E}">
        <p14:creationId xmlns:p14="http://schemas.microsoft.com/office/powerpoint/2010/main" val="31924915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C0810A01-5AE8-ABD1-7057-69A3CAB42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7" y="2393950"/>
            <a:ext cx="2520263" cy="1963738"/>
          </a:xfrm>
          <a:prstGeom prst="rect">
            <a:avLst/>
          </a:prstGeom>
        </p:spPr>
      </p:pic>
    </p:spTree>
    <p:extLst>
      <p:ext uri="{BB962C8B-B14F-4D97-AF65-F5344CB8AC3E}">
        <p14:creationId xmlns:p14="http://schemas.microsoft.com/office/powerpoint/2010/main" val="30252231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одзаголовок 2">
            <a:extLst>
              <a:ext uri="{FF2B5EF4-FFF2-40B4-BE49-F238E27FC236}">
                <a16:creationId xmlns:a16="http://schemas.microsoft.com/office/drawing/2014/main" id="{732790E1-D88D-A000-D9AF-FACE7C03F79C}"/>
              </a:ext>
            </a:extLst>
          </p:cNvPr>
          <p:cNvSpPr>
            <a:spLocks noGrp="1"/>
          </p:cNvSpPr>
          <p:nvPr>
            <p:ph type="subTitle" idx="1"/>
          </p:nvPr>
        </p:nvSpPr>
        <p:spPr>
          <a:xfrm>
            <a:off x="4390931" y="2500313"/>
            <a:ext cx="7372444" cy="1857375"/>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int main (void)</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meow(3);</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6" name="Рисунок 5"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C0810A01-5AE8-ABD1-7057-69A3CAB42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87" y="2393950"/>
            <a:ext cx="2520263" cy="1963738"/>
          </a:xfrm>
          <a:prstGeom prst="rect">
            <a:avLst/>
          </a:prstGeom>
        </p:spPr>
      </p:pic>
    </p:spTree>
    <p:extLst>
      <p:ext uri="{BB962C8B-B14F-4D97-AF65-F5344CB8AC3E}">
        <p14:creationId xmlns:p14="http://schemas.microsoft.com/office/powerpoint/2010/main" val="153528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12123"/>
        </a:solidFill>
        <a:effectLst/>
      </p:bgPr>
    </p:bg>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268300" y="3088217"/>
            <a:ext cx="916928" cy="681566"/>
          </a:xfrm>
        </p:spPr>
        <p:txBody>
          <a:bodyPr>
            <a:normAutofit/>
          </a:body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4" name="Подзаголовок 2">
            <a:extLst>
              <a:ext uri="{FF2B5EF4-FFF2-40B4-BE49-F238E27FC236}">
                <a16:creationId xmlns:a16="http://schemas.microsoft.com/office/drawing/2014/main" id="{B285FD60-8222-7A0D-E90C-0FC35BCD335A}"/>
              </a:ext>
            </a:extLst>
          </p:cNvPr>
          <p:cNvSpPr txBox="1">
            <a:spLocks/>
          </p:cNvSpPr>
          <p:nvPr/>
        </p:nvSpPr>
        <p:spPr>
          <a:xfrm>
            <a:off x="7330355" y="3088217"/>
            <a:ext cx="663861" cy="6815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5" name="Прямоугольник 4">
            <a:extLst>
              <a:ext uri="{FF2B5EF4-FFF2-40B4-BE49-F238E27FC236}">
                <a16:creationId xmlns:a16="http://schemas.microsoft.com/office/drawing/2014/main" id="{9D1990FF-90DD-2096-5DF3-E50A795B3E76}"/>
              </a:ext>
            </a:extLst>
          </p:cNvPr>
          <p:cNvSpPr/>
          <p:nvPr/>
        </p:nvSpPr>
        <p:spPr>
          <a:xfrm>
            <a:off x="4417999" y="20122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одзаголовок 2">
            <a:extLst>
              <a:ext uri="{FF2B5EF4-FFF2-40B4-BE49-F238E27FC236}">
                <a16:creationId xmlns:a16="http://schemas.microsoft.com/office/drawing/2014/main" id="{181EA4C4-247E-6A20-5E65-212B8DB776A3}"/>
              </a:ext>
            </a:extLst>
          </p:cNvPr>
          <p:cNvSpPr txBox="1">
            <a:spLocks/>
          </p:cNvSpPr>
          <p:nvPr/>
        </p:nvSpPr>
        <p:spPr>
          <a:xfrm>
            <a:off x="982337" y="3088217"/>
            <a:ext cx="2661742" cy="6815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Аргументы </a:t>
            </a:r>
            <a:endParaRPr lang="en-US" sz="3200" b="1" dirty="0">
              <a:latin typeface="Consolas" panose="020B0609020204030204" pitchFamily="49" charset="0"/>
            </a:endParaRPr>
          </a:p>
        </p:txBody>
      </p:sp>
      <p:sp>
        <p:nvSpPr>
          <p:cNvPr id="7" name="Подзаголовок 2">
            <a:extLst>
              <a:ext uri="{FF2B5EF4-FFF2-40B4-BE49-F238E27FC236}">
                <a16:creationId xmlns:a16="http://schemas.microsoft.com/office/drawing/2014/main" id="{83DBEC6C-A57E-9045-3D9E-04930A27C6B5}"/>
              </a:ext>
            </a:extLst>
          </p:cNvPr>
          <p:cNvSpPr txBox="1">
            <a:spLocks/>
          </p:cNvSpPr>
          <p:nvPr/>
        </p:nvSpPr>
        <p:spPr>
          <a:xfrm>
            <a:off x="4503873" y="3088217"/>
            <a:ext cx="2661742" cy="6815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Функция </a:t>
            </a:r>
            <a:endParaRPr lang="en-US" sz="3200" b="1" dirty="0">
              <a:latin typeface="Consolas" panose="020B0609020204030204" pitchFamily="49" charset="0"/>
            </a:endParaRPr>
          </a:p>
        </p:txBody>
      </p:sp>
      <p:sp>
        <p:nvSpPr>
          <p:cNvPr id="10" name="Подзаголовок 2">
            <a:extLst>
              <a:ext uri="{FF2B5EF4-FFF2-40B4-BE49-F238E27FC236}">
                <a16:creationId xmlns:a16="http://schemas.microsoft.com/office/drawing/2014/main" id="{BE37AA9A-6BD6-3F31-4FA8-DF4E178283A5}"/>
              </a:ext>
            </a:extLst>
          </p:cNvPr>
          <p:cNvSpPr txBox="1">
            <a:spLocks/>
          </p:cNvSpPr>
          <p:nvPr/>
        </p:nvSpPr>
        <p:spPr>
          <a:xfrm>
            <a:off x="7994216" y="2916766"/>
            <a:ext cx="3797734" cy="12932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Возвращаемое значение</a:t>
            </a:r>
            <a:endParaRPr lang="en-US" sz="3200" b="1" dirty="0">
              <a:latin typeface="Consolas" panose="020B0609020204030204" pitchFamily="49" charset="0"/>
            </a:endParaRPr>
          </a:p>
        </p:txBody>
      </p:sp>
    </p:spTree>
    <p:extLst>
      <p:ext uri="{BB962C8B-B14F-4D97-AF65-F5344CB8AC3E}">
        <p14:creationId xmlns:p14="http://schemas.microsoft.com/office/powerpoint/2010/main" val="11374798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Операторы в </a:t>
            </a:r>
            <a:r>
              <a:rPr lang="en-US" sz="3600" b="1" dirty="0">
                <a:effectLst/>
                <a:latin typeface="Open Sans" panose="020B0606030504020204" pitchFamily="34" charset="0"/>
                <a:ea typeface="Open Sans" panose="020B0606030504020204" pitchFamily="34" charset="0"/>
                <a:cs typeface="Open Sans" panose="020B0606030504020204" pitchFamily="34" charset="0"/>
              </a:rPr>
              <a:t>C</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D063CE26-1AA8-5D9B-43D4-4FC68A56A243}"/>
              </a:ext>
            </a:extLst>
          </p:cNvPr>
          <p:cNvSpPr txBox="1">
            <a:spLocks/>
          </p:cNvSpPr>
          <p:nvPr/>
        </p:nvSpPr>
        <p:spPr>
          <a:xfrm>
            <a:off x="2905760" y="3621341"/>
            <a:ext cx="6380480" cy="96517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dirty="0">
                <a:effectLst/>
                <a:latin typeface="Open Sans" panose="020B0606030504020204" pitchFamily="34" charset="0"/>
                <a:ea typeface="Open Sans" panose="020B0606030504020204" pitchFamily="34" charset="0"/>
                <a:cs typeface="Open Sans" panose="020B0606030504020204" pitchFamily="34" charset="0"/>
              </a:rPr>
              <a:t>Оператор – символ, который дает команду компилятору выполнить определенные математические или логические функции</a:t>
            </a:r>
            <a:endParaRPr lang="en-US"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466141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p:txBody>
      </p:sp>
      <p:sp>
        <p:nvSpPr>
          <p:cNvPr id="2" name="Подзаголовок 2">
            <a:extLst>
              <a:ext uri="{FF2B5EF4-FFF2-40B4-BE49-F238E27FC236}">
                <a16:creationId xmlns:a16="http://schemas.microsoft.com/office/drawing/2014/main" id="{4044BEFA-6487-6AD7-8300-71C6020C99B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Арифметические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98933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&gt;</a:t>
            </a:r>
            <a:endParaRPr lang="ru-RU"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&lt;</a:t>
            </a:r>
            <a:endParaRPr lang="ru-RU"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&gt;=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&lt;=</a:t>
            </a:r>
          </a:p>
        </p:txBody>
      </p:sp>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Операторы сравнения</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29049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&amp;&amp;</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p:txBody>
      </p:sp>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Логические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984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48469" y="2904067"/>
            <a:ext cx="11895063" cy="1049867"/>
          </a:xfrm>
        </p:spPr>
        <p:txBody>
          <a:bodyPr>
            <a:normAutofit/>
          </a:bodyPr>
          <a:lstStyle/>
          <a:p>
            <a:r>
              <a:rPr lang="ru-RU" sz="3600" b="1" dirty="0">
                <a:latin typeface="Consolas" panose="020B0609020204030204" pitchFamily="49" charset="0"/>
              </a:rPr>
              <a:t>Исходный код </a:t>
            </a:r>
            <a:r>
              <a:rPr lang="en-US" sz="3600" dirty="0">
                <a:latin typeface="Consolas" panose="020B0609020204030204" pitchFamily="49" charset="0"/>
              </a:rPr>
              <a:t>→      </a:t>
            </a:r>
            <a:r>
              <a:rPr lang="ru-RU" sz="3600" dirty="0">
                <a:latin typeface="Consolas" panose="020B0609020204030204" pitchFamily="49" charset="0"/>
              </a:rPr>
              <a:t> </a:t>
            </a:r>
            <a:r>
              <a:rPr lang="en-US" sz="3600" dirty="0">
                <a:latin typeface="Consolas" panose="020B0609020204030204" pitchFamily="49" charset="0"/>
              </a:rPr>
              <a:t>     </a:t>
            </a:r>
            <a:r>
              <a:rPr lang="ru-RU" sz="3600" dirty="0">
                <a:latin typeface="Consolas" panose="020B0609020204030204" pitchFamily="49" charset="0"/>
              </a:rPr>
              <a:t> </a:t>
            </a:r>
            <a:r>
              <a:rPr lang="en-US" sz="3600" dirty="0">
                <a:latin typeface="Consolas" panose="020B0609020204030204" pitchFamily="49" charset="0"/>
              </a:rPr>
              <a:t>→ </a:t>
            </a:r>
            <a:r>
              <a:rPr lang="ru-RU" sz="3600" b="1" dirty="0">
                <a:latin typeface="Consolas" panose="020B0609020204030204" pitchFamily="49" charset="0"/>
              </a:rPr>
              <a:t>Машинный код</a:t>
            </a:r>
            <a:endParaRPr lang="en-US" sz="3600" b="1" dirty="0">
              <a:latin typeface="Consolas" panose="020B0609020204030204" pitchFamily="49" charset="0"/>
            </a:endParaRPr>
          </a:p>
        </p:txBody>
      </p:sp>
      <p:sp>
        <p:nvSpPr>
          <p:cNvPr id="2" name="Прямоугольник 1">
            <a:extLst>
              <a:ext uri="{FF2B5EF4-FFF2-40B4-BE49-F238E27FC236}">
                <a16:creationId xmlns:a16="http://schemas.microsoft.com/office/drawing/2014/main" id="{070CD5BB-ED48-F3FB-06A5-45C5F16F8336}"/>
              </a:ext>
            </a:extLst>
          </p:cNvPr>
          <p:cNvSpPr/>
          <p:nvPr/>
        </p:nvSpPr>
        <p:spPr>
          <a:xfrm>
            <a:off x="4564955" y="18090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31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11386093" cy="6305549"/>
          </a:xfrm>
        </p:spPr>
        <p:txBody>
          <a:bodyPr anchor="ctr">
            <a:normAutofit/>
          </a:bodyPr>
          <a:lstStyle/>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&amp; </a:t>
            </a:r>
            <a:r>
              <a:rPr lang="ru-RU" sz="2800" b="1" dirty="0">
                <a:effectLst/>
                <a:latin typeface="Consolas" panose="020B0609020204030204" pitchFamily="49" charset="0"/>
                <a:ea typeface="Open Sans" panose="020B0606030504020204" pitchFamily="34" charset="0"/>
                <a:cs typeface="Open Sans" panose="020B0606030504020204" pitchFamily="34" charset="0"/>
              </a:rPr>
              <a:t>     побитовый оператор </a:t>
            </a:r>
            <a:r>
              <a:rPr lang="en-US" sz="2800" b="1" dirty="0">
                <a:effectLst/>
                <a:latin typeface="Consolas" panose="020B0609020204030204" pitchFamily="49" charset="0"/>
                <a:ea typeface="Open Sans" panose="020B0606030504020204" pitchFamily="34" charset="0"/>
                <a:cs typeface="Open Sans" panose="020B0606030504020204" pitchFamily="34" charset="0"/>
              </a:rPr>
              <a:t>AND </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побитовый оператор </a:t>
            </a:r>
            <a:r>
              <a:rPr lang="en-US" sz="2800" b="1" dirty="0">
                <a:effectLst/>
                <a:latin typeface="Consolas" panose="020B0609020204030204" pitchFamily="49" charset="0"/>
                <a:ea typeface="Open Sans" panose="020B0606030504020204" pitchFamily="34" charset="0"/>
                <a:cs typeface="Open Sans" panose="020B0606030504020204" pitchFamily="34" charset="0"/>
              </a:rPr>
              <a:t>OR</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побитовый оператор </a:t>
            </a:r>
            <a:r>
              <a:rPr lang="en-US" sz="2800" b="1" dirty="0">
                <a:effectLst/>
                <a:latin typeface="Consolas" panose="020B0609020204030204" pitchFamily="49" charset="0"/>
                <a:ea typeface="Open Sans" panose="020B0606030504020204" pitchFamily="34" charset="0"/>
                <a:cs typeface="Open Sans" panose="020B0606030504020204" pitchFamily="34" charset="0"/>
              </a:rPr>
              <a:t>XOR</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оператор дополнения бинарной единицы</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&lt;&lt;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побитовый оператор сдвига влево</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&gt;&gt;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побитовый оператор сдвига вправо</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Побитовые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66724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11386093" cy="6305549"/>
          </a:xfrm>
        </p:spPr>
        <p:txBody>
          <a:bodyPr anchor="ctr">
            <a:normAutofit/>
          </a:bodyPr>
          <a:lstStyle/>
          <a:p>
            <a:pPr algn="l">
              <a:lnSpc>
                <a:spcPct val="150000"/>
              </a:lnSpc>
            </a:pPr>
            <a:r>
              <a:rPr lang="en-US" sz="2800" b="1" dirty="0" err="1">
                <a:effectLst/>
                <a:latin typeface="Consolas" panose="020B0609020204030204" pitchFamily="49" charset="0"/>
                <a:ea typeface="Open Sans" panose="020B0606030504020204" pitchFamily="34" charset="0"/>
                <a:cs typeface="Open Sans" panose="020B0606030504020204" pitchFamily="34" charset="0"/>
              </a:rPr>
              <a:t>sizeof</a:t>
            </a:r>
            <a:r>
              <a:rPr lang="en-US" sz="2800" b="1" dirty="0">
                <a:effectLst/>
                <a:latin typeface="Consolas" panose="020B0609020204030204" pitchFamily="49" charset="0"/>
                <a:ea typeface="Open Sans" panose="020B0606030504020204" pitchFamily="34" charset="0"/>
                <a:cs typeface="Open Sans" panose="020B0606030504020204" pitchFamily="34" charset="0"/>
              </a:rPr>
              <a:t>()</a:t>
            </a:r>
            <a:r>
              <a:rPr lang="ru-RU" sz="2800" b="1" dirty="0">
                <a:effectLst/>
                <a:latin typeface="Consolas" panose="020B0609020204030204" pitchFamily="49" charset="0"/>
                <a:ea typeface="Open Sans" panose="020B0606030504020204" pitchFamily="34" charset="0"/>
                <a:cs typeface="Open Sans" panose="020B0606030504020204" pitchFamily="34" charset="0"/>
              </a:rPr>
              <a:t> </a:t>
            </a: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r>
              <a:rPr lang="ru-RU" sz="2800" b="1" dirty="0">
                <a:effectLst/>
                <a:latin typeface="Consolas" panose="020B0609020204030204" pitchFamily="49" charset="0"/>
                <a:ea typeface="Open Sans" panose="020B0606030504020204" pitchFamily="34" charset="0"/>
                <a:cs typeface="Open Sans" panose="020B0606030504020204" pitchFamily="34" charset="0"/>
              </a:rPr>
              <a:t>оператор размера</a:t>
            </a: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&amp;</a:t>
            </a:r>
            <a:r>
              <a:rPr lang="ru-RU" sz="2800" b="1" dirty="0">
                <a:effectLst/>
                <a:latin typeface="Consolas" panose="020B0609020204030204" pitchFamily="49" charset="0"/>
                <a:ea typeface="Open Sans" panose="020B0606030504020204" pitchFamily="34" charset="0"/>
                <a:cs typeface="Open Sans" panose="020B0606030504020204" pitchFamily="34" charset="0"/>
              </a:rPr>
              <a:t>          оператор ссылки</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r>
              <a:rPr lang="ru-RU" sz="2800" b="1" dirty="0">
                <a:effectLst/>
                <a:latin typeface="Consolas" panose="020B0609020204030204" pitchFamily="49" charset="0"/>
                <a:ea typeface="Open Sans" panose="020B0606030504020204" pitchFamily="34" charset="0"/>
                <a:cs typeface="Open Sans" panose="020B0606030504020204" pitchFamily="34" charset="0"/>
              </a:rPr>
              <a:t>          оператор непрямого обращения</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r>
              <a:rPr lang="ru-RU" sz="2800" b="1" dirty="0">
                <a:effectLst/>
                <a:latin typeface="Consolas" panose="020B0609020204030204" pitchFamily="49" charset="0"/>
                <a:ea typeface="Open Sans" panose="020B0606030504020204" pitchFamily="34" charset="0"/>
                <a:cs typeface="Open Sans" panose="020B0606030504020204" pitchFamily="34" charset="0"/>
              </a:rPr>
              <a:t>         тернарный условный оператор</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Другие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08758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Область видимости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F6945AD-F5C8-8C81-D7B8-CCF24B24BD08}"/>
              </a:ext>
            </a:extLst>
          </p:cNvPr>
          <p:cNvSpPr txBox="1">
            <a:spLocks/>
          </p:cNvSpPr>
          <p:nvPr/>
        </p:nvSpPr>
        <p:spPr>
          <a:xfrm>
            <a:off x="2905760" y="3621341"/>
            <a:ext cx="6380480" cy="4779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tx1">
                    <a:lumMod val="65000"/>
                  </a:schemeClr>
                </a:solidFill>
                <a:effectLst/>
                <a:latin typeface="Open Sans" panose="020B0606030504020204" pitchFamily="34" charset="0"/>
                <a:ea typeface="Open Sans" panose="020B0606030504020204" pitchFamily="34" charset="0"/>
                <a:cs typeface="Open Sans" panose="020B0606030504020204" pitchFamily="34" charset="0"/>
              </a:rPr>
              <a:t>Scope</a:t>
            </a:r>
          </a:p>
        </p:txBody>
      </p:sp>
      <p:sp>
        <p:nvSpPr>
          <p:cNvPr id="4" name="Подзаголовок 2">
            <a:extLst>
              <a:ext uri="{FF2B5EF4-FFF2-40B4-BE49-F238E27FC236}">
                <a16:creationId xmlns:a16="http://schemas.microsoft.com/office/drawing/2014/main" id="{5270BE57-A4AA-50F9-1FC8-E6B4AB2C7F3D}"/>
              </a:ext>
            </a:extLst>
          </p:cNvPr>
          <p:cNvSpPr txBox="1">
            <a:spLocks/>
          </p:cNvSpPr>
          <p:nvPr/>
        </p:nvSpPr>
        <p:spPr>
          <a:xfrm>
            <a:off x="2905760" y="4006024"/>
            <a:ext cx="6380480" cy="71685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1600" dirty="0">
                <a:solidFill>
                  <a:schemeClr val="tx1">
                    <a:lumMod val="95000"/>
                  </a:schemeClr>
                </a:solidFill>
                <a:effectLst/>
                <a:latin typeface="Open Sans" panose="020B0606030504020204" pitchFamily="34" charset="0"/>
                <a:ea typeface="Open Sans" panose="020B0606030504020204" pitchFamily="34" charset="0"/>
                <a:cs typeface="Open Sans" panose="020B0606030504020204" pitchFamily="34" charset="0"/>
              </a:rPr>
              <a:t>Область видимости представляет участок программы, в рамках которого можно использовать переменную.</a:t>
            </a:r>
            <a:endParaRPr lang="en-US" sz="1600" dirty="0">
              <a:solidFill>
                <a:schemeClr val="tx1">
                  <a:lumMod val="9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20676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781419"/>
                <a:ext cx="9093904" cy="1295162"/>
              </a:xfrm>
            </p:spPr>
            <p:txBody>
              <a:bodyPr>
                <a:noAutofit/>
              </a:bodyPr>
              <a:lstStyle/>
              <a:p>
                <a:pPr/>
                <a14:m>
                  <m:oMathPara xmlns:m="http://schemas.openxmlformats.org/officeDocument/2006/math">
                    <m:oMathParaPr>
                      <m:jc m:val="centerGroup"/>
                    </m:oMathParaPr>
                    <m:oMath xmlns:m="http://schemas.openxmlformats.org/officeDocument/2006/math">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𝒇</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𝒙</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6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 name="Подзаголовок 2">
                <a:extLst>
                  <a:ext uri="{FF2B5EF4-FFF2-40B4-BE49-F238E27FC236}">
                    <a16:creationId xmlns:a16="http://schemas.microsoft.com/office/drawing/2014/main" id="{398FAE45-C042-21F2-6869-4FBBF0252FCF}"/>
                  </a:ext>
                </a:extLst>
              </p:cNvPr>
              <p:cNvSpPr>
                <a:spLocks noGrp="1" noRot="1" noChangeAspect="1" noMove="1" noResize="1" noEditPoints="1" noAdjustHandles="1" noChangeArrowheads="1" noChangeShapeType="1" noTextEdit="1"/>
              </p:cNvSpPr>
              <p:nvPr>
                <p:ph type="subTitle" idx="1"/>
              </p:nvPr>
            </p:nvSpPr>
            <p:spPr>
              <a:xfrm>
                <a:off x="1549048" y="2781419"/>
                <a:ext cx="9093904" cy="129516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77489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781419"/>
                <a:ext cx="9093904" cy="1295162"/>
              </a:xfrm>
            </p:spPr>
            <p:txBody>
              <a:bodyPr>
                <a:noAutofit/>
              </a:bodyPr>
              <a:lstStyle/>
              <a:p>
                <a:pPr/>
                <a14:m>
                  <m:oMathPara xmlns:m="http://schemas.openxmlformats.org/officeDocument/2006/math">
                    <m:oMathParaPr>
                      <m:jc m:val="centerGroup"/>
                    </m:oMathParaPr>
                    <m:oMath xmlns:m="http://schemas.openxmlformats.org/officeDocument/2006/math">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𝒇</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𝒈</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𝒙</m:t>
                      </m:r>
                      <m:r>
                        <a:rPr lang="en-US" sz="6600" b="1" i="1" dirty="0" smtClean="0">
                          <a:effectLst/>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6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 name="Подзаголовок 2">
                <a:extLst>
                  <a:ext uri="{FF2B5EF4-FFF2-40B4-BE49-F238E27FC236}">
                    <a16:creationId xmlns:a16="http://schemas.microsoft.com/office/drawing/2014/main" id="{398FAE45-C042-21F2-6869-4FBBF0252FCF}"/>
                  </a:ext>
                </a:extLst>
              </p:cNvPr>
              <p:cNvSpPr>
                <a:spLocks noGrp="1" noRot="1" noChangeAspect="1" noMove="1" noResize="1" noEditPoints="1" noAdjustHandles="1" noChangeArrowheads="1" noChangeShapeType="1" noTextEdit="1"/>
              </p:cNvSpPr>
              <p:nvPr>
                <p:ph type="subTitle" idx="1"/>
              </p:nvPr>
            </p:nvSpPr>
            <p:spPr>
              <a:xfrm>
                <a:off x="1549048" y="2781419"/>
                <a:ext cx="9093904" cy="129516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37396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9604F9-2686-E0CF-1A14-5D3442595A6A}"/>
              </a:ext>
            </a:extLst>
          </p:cNvPr>
          <p:cNvSpPr txBox="1"/>
          <p:nvPr/>
        </p:nvSpPr>
        <p:spPr>
          <a:xfrm>
            <a:off x="665704" y="2460143"/>
            <a:ext cx="10860592" cy="1323439"/>
          </a:xfrm>
          <a:prstGeom prst="rect">
            <a:avLst/>
          </a:prstGeom>
          <a:noFill/>
        </p:spPr>
        <p:txBody>
          <a:bodyPr wrap="square" rtlCol="0">
            <a:spAutoFit/>
          </a:bodyPr>
          <a:lstStyle/>
          <a:p>
            <a:pPr algn="ctr">
              <a:spcAft>
                <a:spcPts val="400"/>
              </a:spcAft>
            </a:pPr>
            <a:r>
              <a:rPr lang="en-US" sz="8000" b="1" dirty="0">
                <a:solidFill>
                  <a:srgbClr val="92D050"/>
                </a:solidFill>
                <a:latin typeface="Consolas" panose="020B0609020204030204" pitchFamily="49" charset="0"/>
              </a:rPr>
              <a:t>LINUX</a:t>
            </a:r>
          </a:p>
        </p:txBody>
      </p:sp>
    </p:spTree>
    <p:extLst>
      <p:ext uri="{BB962C8B-B14F-4D97-AF65-F5344CB8AC3E}">
        <p14:creationId xmlns:p14="http://schemas.microsoft.com/office/powerpoint/2010/main" val="40404180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descr="Изображение выглядит как одежда, человек, Человеческое лицо, Деловой человек&#10;&#10;Автоматически созданное описание">
            <a:extLst>
              <a:ext uri="{FF2B5EF4-FFF2-40B4-BE49-F238E27FC236}">
                <a16:creationId xmlns:a16="http://schemas.microsoft.com/office/drawing/2014/main" id="{B11AD032-1667-1B51-9BAC-45DA91A52D7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b="15730"/>
          <a:stretch/>
        </p:blipFill>
        <p:spPr>
          <a:xfrm>
            <a:off x="0" y="10"/>
            <a:ext cx="12191980" cy="6857990"/>
          </a:xfrm>
          <a:prstGeom prst="rect">
            <a:avLst/>
          </a:prstGeom>
        </p:spPr>
      </p:pic>
      <p:sp>
        <p:nvSpPr>
          <p:cNvPr id="7" name="TextBox 6">
            <a:extLst>
              <a:ext uri="{FF2B5EF4-FFF2-40B4-BE49-F238E27FC236}">
                <a16:creationId xmlns:a16="http://schemas.microsoft.com/office/drawing/2014/main" id="{AD9604F9-2686-E0CF-1A14-5D3442595A6A}"/>
              </a:ext>
            </a:extLst>
          </p:cNvPr>
          <p:cNvSpPr txBox="1"/>
          <p:nvPr/>
        </p:nvSpPr>
        <p:spPr>
          <a:xfrm>
            <a:off x="665704" y="2460143"/>
            <a:ext cx="10860592" cy="1323439"/>
          </a:xfrm>
          <a:prstGeom prst="rect">
            <a:avLst/>
          </a:prstGeom>
          <a:noFill/>
        </p:spPr>
        <p:txBody>
          <a:bodyPr wrap="square" rtlCol="0">
            <a:spAutoFit/>
          </a:bodyPr>
          <a:lstStyle/>
          <a:p>
            <a:pPr algn="ctr">
              <a:spcAft>
                <a:spcPts val="400"/>
              </a:spcAft>
            </a:pPr>
            <a:r>
              <a:rPr lang="ru-RU" sz="8000" b="1" dirty="0">
                <a:solidFill>
                  <a:srgbClr val="92D050"/>
                </a:solidFill>
                <a:latin typeface="Consolas" panose="020B0609020204030204" pitchFamily="49" charset="0"/>
              </a:rPr>
              <a:t>Линус Торвальдс</a:t>
            </a:r>
            <a:endParaRPr lang="en-US" sz="8000" b="1" dirty="0">
              <a:solidFill>
                <a:srgbClr val="92D050"/>
              </a:solidFill>
              <a:latin typeface="Consolas" panose="020B0609020204030204" pitchFamily="49" charset="0"/>
            </a:endParaRPr>
          </a:p>
        </p:txBody>
      </p:sp>
      <p:sp>
        <p:nvSpPr>
          <p:cNvPr id="13" name="TextBox 12">
            <a:extLst>
              <a:ext uri="{FF2B5EF4-FFF2-40B4-BE49-F238E27FC236}">
                <a16:creationId xmlns:a16="http://schemas.microsoft.com/office/drawing/2014/main" id="{4D3EE805-B130-FDC1-B329-69E727936D57}"/>
              </a:ext>
            </a:extLst>
          </p:cNvPr>
          <p:cNvSpPr txBox="1"/>
          <p:nvPr/>
        </p:nvSpPr>
        <p:spPr>
          <a:xfrm>
            <a:off x="555274" y="3801889"/>
            <a:ext cx="11081453" cy="461665"/>
          </a:xfrm>
          <a:prstGeom prst="rect">
            <a:avLst/>
          </a:prstGeom>
          <a:noFill/>
        </p:spPr>
        <p:txBody>
          <a:bodyPr wrap="square" rtlCol="0">
            <a:spAutoFit/>
          </a:bodyPr>
          <a:lstStyle/>
          <a:p>
            <a:pPr algn="ctr">
              <a:spcAft>
                <a:spcPts val="400"/>
              </a:spcAft>
            </a:pPr>
            <a:r>
              <a:rPr lang="ru-RU" sz="2400" dirty="0">
                <a:latin typeface="Consolas" panose="020B0609020204030204" pitchFamily="49" charset="0"/>
              </a:rPr>
              <a:t>создатель операционной системы </a:t>
            </a:r>
            <a:r>
              <a:rPr lang="en-US" sz="2400" b="1" dirty="0">
                <a:solidFill>
                  <a:srgbClr val="92D050"/>
                </a:solidFill>
                <a:latin typeface="Consolas" panose="020B0609020204030204" pitchFamily="49" charset="0"/>
              </a:rPr>
              <a:t>Linux</a:t>
            </a:r>
            <a:r>
              <a:rPr lang="ru-RU" sz="2400" dirty="0">
                <a:solidFill>
                  <a:srgbClr val="92D050"/>
                </a:solidFill>
                <a:latin typeface="Consolas" panose="020B0609020204030204" pitchFamily="49" charset="0"/>
              </a:rPr>
              <a:t>, </a:t>
            </a:r>
            <a:r>
              <a:rPr lang="ru-RU" sz="2400" dirty="0">
                <a:latin typeface="Consolas" panose="020B0609020204030204" pitchFamily="49" charset="0"/>
              </a:rPr>
              <a:t>а точнее </a:t>
            </a:r>
            <a:r>
              <a:rPr lang="en-US" sz="2400" b="1" dirty="0">
                <a:solidFill>
                  <a:srgbClr val="92D050"/>
                </a:solidFill>
                <a:latin typeface="Consolas" panose="020B0609020204030204" pitchFamily="49" charset="0"/>
              </a:rPr>
              <a:t>Linux kernel</a:t>
            </a:r>
          </a:p>
        </p:txBody>
      </p:sp>
    </p:spTree>
    <p:extLst>
      <p:ext uri="{BB962C8B-B14F-4D97-AF65-F5344CB8AC3E}">
        <p14:creationId xmlns:p14="http://schemas.microsoft.com/office/powerpoint/2010/main" val="17734400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одежда, человек, Человеческое лицо, Деловой человек&#10;&#10;Автоматически созданное описание">
            <a:extLst>
              <a:ext uri="{FF2B5EF4-FFF2-40B4-BE49-F238E27FC236}">
                <a16:creationId xmlns:a16="http://schemas.microsoft.com/office/drawing/2014/main" id="{6A17AC92-D2B6-7ECD-6E1B-1978DE8D9E81}"/>
              </a:ext>
            </a:extLst>
          </p:cNvPr>
          <p:cNvPicPr>
            <a:picLocks noChangeAspect="1"/>
          </p:cNvPicPr>
          <p:nvPr/>
        </p:nvPicPr>
        <p:blipFill rotWithShape="1">
          <a:blip r:embed="rId2">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5C2E5EC1-C5D4-C27D-2215-75B7C4FE0939}"/>
              </a:ext>
            </a:extLst>
          </p:cNvPr>
          <p:cNvSpPr txBox="1"/>
          <p:nvPr/>
        </p:nvSpPr>
        <p:spPr>
          <a:xfrm>
            <a:off x="9103452" y="6581001"/>
            <a:ext cx="3088528" cy="276999"/>
          </a:xfrm>
          <a:prstGeom prst="rect">
            <a:avLst/>
          </a:prstGeom>
          <a:noFill/>
        </p:spPr>
        <p:txBody>
          <a:bodyPr wrap="square" rtlCol="0">
            <a:spAutoFit/>
          </a:bodyPr>
          <a:lstStyle/>
          <a:p>
            <a:pPr algn="r"/>
            <a:r>
              <a:rPr lang="en-US" sz="1200" b="1" dirty="0">
                <a:solidFill>
                  <a:schemeClr val="bg1">
                    <a:lumMod val="50000"/>
                    <a:lumOff val="50000"/>
                  </a:schemeClr>
                </a:solidFill>
                <a:latin typeface="Arial" panose="020B0604020202020204" pitchFamily="34" charset="0"/>
                <a:ea typeface="ADLaM Display" panose="020F0502020204030204" pitchFamily="2" charset="0"/>
                <a:cs typeface="Arial" panose="020B0604020202020204" pitchFamily="34" charset="0"/>
              </a:rPr>
              <a:t>theverge.com</a:t>
            </a:r>
          </a:p>
        </p:txBody>
      </p:sp>
    </p:spTree>
    <p:extLst>
      <p:ext uri="{BB962C8B-B14F-4D97-AF65-F5344CB8AC3E}">
        <p14:creationId xmlns:p14="http://schemas.microsoft.com/office/powerpoint/2010/main" val="39842546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Человеческое лицо, человек, одежда, джентльмен&#10;&#10;Автоматически созданное описание">
            <a:extLst>
              <a:ext uri="{FF2B5EF4-FFF2-40B4-BE49-F238E27FC236}">
                <a16:creationId xmlns:a16="http://schemas.microsoft.com/office/drawing/2014/main" id="{F8560237-2539-5E23-CFCB-FA3CF3B99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57250"/>
            <a:ext cx="11430000" cy="8572500"/>
          </a:xfrm>
          <a:prstGeom prst="rect">
            <a:avLst/>
          </a:prstGeom>
        </p:spPr>
      </p:pic>
      <p:sp>
        <p:nvSpPr>
          <p:cNvPr id="2" name="TextBox 1">
            <a:extLst>
              <a:ext uri="{FF2B5EF4-FFF2-40B4-BE49-F238E27FC236}">
                <a16:creationId xmlns:a16="http://schemas.microsoft.com/office/drawing/2014/main" id="{A4F29EB5-F0B9-8D40-50A1-80296537BBF6}"/>
              </a:ext>
            </a:extLst>
          </p:cNvPr>
          <p:cNvSpPr txBox="1"/>
          <p:nvPr/>
        </p:nvSpPr>
        <p:spPr>
          <a:xfrm>
            <a:off x="7623730" y="1800061"/>
            <a:ext cx="3668383" cy="578882"/>
          </a:xfrm>
          <a:prstGeom prst="wedgeRoundRectCallout">
            <a:avLst>
              <a:gd name="adj1" fmla="val -75835"/>
              <a:gd name="adj2" fmla="val 73321"/>
              <a:gd name="adj3" fmla="val 16667"/>
            </a:avLst>
          </a:prstGeom>
          <a:solidFill>
            <a:schemeClr val="tx1">
              <a:lumMod val="95000"/>
            </a:schemeClr>
          </a:solidFill>
          <a:ln w="12700">
            <a:solidFill>
              <a:schemeClr val="bg1"/>
            </a:solidFill>
          </a:ln>
        </p:spPr>
        <p:txBody>
          <a:bodyPr wrap="square" rtlCol="0">
            <a:spAutoFit/>
          </a:bodyPr>
          <a:lstStyle/>
          <a:p>
            <a:pPr algn="ctr">
              <a:spcAft>
                <a:spcPts val="400"/>
              </a:spcAft>
            </a:pPr>
            <a:r>
              <a:rPr lang="en-US" sz="2800" dirty="0">
                <a:solidFill>
                  <a:schemeClr val="bg1"/>
                </a:solidFill>
                <a:latin typeface="Consolas" panose="020B0609020204030204" pitchFamily="49" charset="0"/>
              </a:rPr>
              <a:t>Fuck you, Nvidia!</a:t>
            </a:r>
            <a:endParaRPr lang="en-US" sz="28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4425091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Надстройка 4">
                <a:extLst>
                  <a:ext uri="{FF2B5EF4-FFF2-40B4-BE49-F238E27FC236}">
                    <a16:creationId xmlns:a16="http://schemas.microsoft.com/office/drawing/2014/main" id="{E2E90735-3915-9806-408F-FD391309A45F}"/>
                  </a:ext>
                </a:extLst>
              </p:cNvPr>
              <p:cNvGraphicFramePr>
                <a:graphicFrameLocks noGrp="1"/>
              </p:cNvGraphicFramePr>
              <p:nvPr/>
            </p:nvGraphicFramePr>
            <p:xfrm>
              <a:off x="857250" y="590550"/>
              <a:ext cx="10534650" cy="561975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Надстройка 4">
                <a:extLst>
                  <a:ext uri="{FF2B5EF4-FFF2-40B4-BE49-F238E27FC236}">
                    <a16:creationId xmlns:a16="http://schemas.microsoft.com/office/drawing/2014/main" id="{E2E90735-3915-9806-408F-FD391309A45F}"/>
                  </a:ext>
                </a:extLst>
              </p:cNvPr>
              <p:cNvPicPr>
                <a:picLocks noGrp="1" noRot="1" noChangeAspect="1" noMove="1" noResize="1" noEditPoints="1" noAdjustHandles="1" noChangeArrowheads="1" noChangeShapeType="1"/>
              </p:cNvPicPr>
              <p:nvPr/>
            </p:nvPicPr>
            <p:blipFill>
              <a:blip r:embed="rId3"/>
              <a:stretch>
                <a:fillRect/>
              </a:stretch>
            </p:blipFill>
            <p:spPr>
              <a:xfrm>
                <a:off x="857250" y="590550"/>
                <a:ext cx="10534650" cy="5619750"/>
              </a:xfrm>
              <a:prstGeom prst="rect">
                <a:avLst/>
              </a:prstGeom>
            </p:spPr>
          </p:pic>
        </mc:Fallback>
      </mc:AlternateContent>
    </p:spTree>
    <p:extLst>
      <p:ext uri="{BB962C8B-B14F-4D97-AF65-F5344CB8AC3E}">
        <p14:creationId xmlns:p14="http://schemas.microsoft.com/office/powerpoint/2010/main" val="31915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48469" y="2904067"/>
            <a:ext cx="11895063" cy="1049867"/>
          </a:xfrm>
        </p:spPr>
        <p:txBody>
          <a:bodyPr>
            <a:normAutofit/>
          </a:bodyPr>
          <a:lstStyle/>
          <a:p>
            <a:r>
              <a:rPr lang="ru-RU" sz="3600" b="1" dirty="0">
                <a:latin typeface="Consolas" panose="020B0609020204030204" pitchFamily="49" charset="0"/>
              </a:rPr>
              <a:t>Исходный код </a:t>
            </a:r>
            <a:r>
              <a:rPr lang="en-US" sz="3600" dirty="0">
                <a:latin typeface="Consolas" panose="020B0609020204030204" pitchFamily="49" charset="0"/>
              </a:rPr>
              <a:t>→      </a:t>
            </a:r>
            <a:r>
              <a:rPr lang="ru-RU" sz="3600" dirty="0">
                <a:latin typeface="Consolas" panose="020B0609020204030204" pitchFamily="49" charset="0"/>
              </a:rPr>
              <a:t> </a:t>
            </a:r>
            <a:r>
              <a:rPr lang="en-US" sz="3600" dirty="0">
                <a:latin typeface="Consolas" panose="020B0609020204030204" pitchFamily="49" charset="0"/>
              </a:rPr>
              <a:t>     </a:t>
            </a:r>
            <a:r>
              <a:rPr lang="ru-RU" sz="3600" dirty="0">
                <a:latin typeface="Consolas" panose="020B0609020204030204" pitchFamily="49" charset="0"/>
              </a:rPr>
              <a:t> </a:t>
            </a:r>
            <a:r>
              <a:rPr lang="en-US" sz="3600" dirty="0">
                <a:latin typeface="Consolas" panose="020B0609020204030204" pitchFamily="49" charset="0"/>
              </a:rPr>
              <a:t>→ </a:t>
            </a:r>
            <a:r>
              <a:rPr lang="ru-RU" sz="3600" b="1" dirty="0">
                <a:latin typeface="Consolas" panose="020B0609020204030204" pitchFamily="49" charset="0"/>
              </a:rPr>
              <a:t>Машинный код</a:t>
            </a:r>
            <a:endParaRPr lang="en-US" sz="3600" b="1" dirty="0">
              <a:latin typeface="Consolas" panose="020B0609020204030204" pitchFamily="49" charset="0"/>
            </a:endParaRPr>
          </a:p>
        </p:txBody>
      </p:sp>
      <p:sp>
        <p:nvSpPr>
          <p:cNvPr id="6" name="Прямоугольник 5">
            <a:extLst>
              <a:ext uri="{FF2B5EF4-FFF2-40B4-BE49-F238E27FC236}">
                <a16:creationId xmlns:a16="http://schemas.microsoft.com/office/drawing/2014/main" id="{4CF1143B-4B1C-4770-772D-B7BF9D88AA77}"/>
              </a:ext>
            </a:extLst>
          </p:cNvPr>
          <p:cNvSpPr/>
          <p:nvPr/>
        </p:nvSpPr>
        <p:spPr>
          <a:xfrm>
            <a:off x="4564955" y="18090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одзаголовок 2">
            <a:extLst>
              <a:ext uri="{FF2B5EF4-FFF2-40B4-BE49-F238E27FC236}">
                <a16:creationId xmlns:a16="http://schemas.microsoft.com/office/drawing/2014/main" id="{544C6555-A95B-64E5-3D9E-610CAEDC8ED9}"/>
              </a:ext>
            </a:extLst>
          </p:cNvPr>
          <p:cNvSpPr txBox="1">
            <a:spLocks/>
          </p:cNvSpPr>
          <p:nvPr/>
        </p:nvSpPr>
        <p:spPr>
          <a:xfrm>
            <a:off x="4532917" y="2954020"/>
            <a:ext cx="2897565" cy="63161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latin typeface="Consolas" panose="020B0609020204030204" pitchFamily="49" charset="0"/>
              </a:rPr>
              <a:t>Компилятор</a:t>
            </a:r>
            <a:endParaRPr lang="en-US" sz="3600" b="1" dirty="0">
              <a:latin typeface="Consolas" panose="020B0609020204030204" pitchFamily="49" charset="0"/>
            </a:endParaRPr>
          </a:p>
        </p:txBody>
      </p:sp>
    </p:spTree>
    <p:extLst>
      <p:ext uri="{BB962C8B-B14F-4D97-AF65-F5344CB8AC3E}">
        <p14:creationId xmlns:p14="http://schemas.microsoft.com/office/powerpoint/2010/main" val="4136551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текст, снимок экрана,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4BB3B938-4C4F-A445-DAA5-2DE837ED4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3855159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снимок экрана, текст, Мультимедийное программное обеспечение, Графическое программное обеспечение&#10;&#10;Автоматически созданное описание">
            <a:extLst>
              <a:ext uri="{FF2B5EF4-FFF2-40B4-BE49-F238E27FC236}">
                <a16:creationId xmlns:a16="http://schemas.microsoft.com/office/drawing/2014/main" id="{E426C94D-2FA1-05F5-FD27-CE52A967D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5" cy="6858000"/>
          </a:xfrm>
          <a:prstGeom prst="rect">
            <a:avLst/>
          </a:prstGeom>
        </p:spPr>
      </p:pic>
    </p:spTree>
    <p:extLst>
      <p:ext uri="{BB962C8B-B14F-4D97-AF65-F5344CB8AC3E}">
        <p14:creationId xmlns:p14="http://schemas.microsoft.com/office/powerpoint/2010/main" val="8546865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Рисунок 3" descr="Изображение выглядит как снимок экрана, дисплей&#10;&#10;Автоматически созданное описание">
            <a:extLst>
              <a:ext uri="{FF2B5EF4-FFF2-40B4-BE49-F238E27FC236}">
                <a16:creationId xmlns:a16="http://schemas.microsoft.com/office/drawing/2014/main" id="{BB7D6A1E-01EA-A4F4-8D7D-BD39E87A54E1}"/>
              </a:ext>
            </a:extLst>
          </p:cNvPr>
          <p:cNvPicPr>
            <a:picLocks noChangeAspect="1"/>
          </p:cNvPicPr>
          <p:nvPr/>
        </p:nvPicPr>
        <p:blipFill rotWithShape="1">
          <a:blip r:embed="rId3">
            <a:extLst>
              <a:ext uri="{28A0092B-C50C-407E-A947-70E740481C1C}">
                <a14:useLocalDpi xmlns:a14="http://schemas.microsoft.com/office/drawing/2010/main" val="0"/>
              </a:ext>
            </a:extLst>
          </a:blip>
          <a:srcRect t="14530" b="10470"/>
          <a:stretch/>
        </p:blipFill>
        <p:spPr>
          <a:xfrm>
            <a:off x="20" y="10"/>
            <a:ext cx="12191980" cy="6857990"/>
          </a:xfrm>
          <a:prstGeom prst="rect">
            <a:avLst/>
          </a:prstGeom>
        </p:spPr>
      </p:pic>
    </p:spTree>
    <p:extLst>
      <p:ext uri="{BB962C8B-B14F-4D97-AF65-F5344CB8AC3E}">
        <p14:creationId xmlns:p14="http://schemas.microsoft.com/office/powerpoint/2010/main" val="13795452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en-US" sz="3600" b="1" dirty="0">
                <a:effectLst/>
                <a:latin typeface="Open Sans" panose="020B0606030504020204" pitchFamily="34" charset="0"/>
                <a:ea typeface="Open Sans" panose="020B0606030504020204" pitchFamily="34" charset="0"/>
                <a:cs typeface="Open Sans" panose="020B0606030504020204" pitchFamily="34" charset="0"/>
              </a:rPr>
              <a:t>CLI</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F6945AD-F5C8-8C81-D7B8-CCF24B24BD08}"/>
              </a:ext>
            </a:extLst>
          </p:cNvPr>
          <p:cNvSpPr txBox="1">
            <a:spLocks/>
          </p:cNvSpPr>
          <p:nvPr/>
        </p:nvSpPr>
        <p:spPr>
          <a:xfrm>
            <a:off x="2905760" y="3621341"/>
            <a:ext cx="6380480" cy="4779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dirty="0">
                <a:effectLst/>
                <a:latin typeface="Open Sans" panose="020B0606030504020204" pitchFamily="34" charset="0"/>
                <a:ea typeface="Open Sans" panose="020B0606030504020204" pitchFamily="34" charset="0"/>
                <a:cs typeface="Open Sans" panose="020B0606030504020204" pitchFamily="34" charset="0"/>
              </a:rPr>
              <a:t>Интерфейс командной строки</a:t>
            </a:r>
            <a:endParaRPr lang="en-US"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5270BE57-A4AA-50F9-1FC8-E6B4AB2C7F3D}"/>
              </a:ext>
            </a:extLst>
          </p:cNvPr>
          <p:cNvSpPr txBox="1">
            <a:spLocks/>
          </p:cNvSpPr>
          <p:nvPr/>
        </p:nvSpPr>
        <p:spPr>
          <a:xfrm>
            <a:off x="2905760" y="4006024"/>
            <a:ext cx="6380480" cy="4779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tx1">
                    <a:lumMod val="65000"/>
                  </a:schemeClr>
                </a:solidFill>
                <a:effectLst/>
                <a:latin typeface="Open Sans" panose="020B0606030504020204" pitchFamily="34" charset="0"/>
                <a:ea typeface="Open Sans" panose="020B0606030504020204" pitchFamily="34" charset="0"/>
                <a:cs typeface="Open Sans" panose="020B0606030504020204" pitchFamily="34" charset="0"/>
              </a:rPr>
              <a:t>Command Line Interface</a:t>
            </a:r>
          </a:p>
        </p:txBody>
      </p:sp>
    </p:spTree>
    <p:extLst>
      <p:ext uri="{BB962C8B-B14F-4D97-AF65-F5344CB8AC3E}">
        <p14:creationId xmlns:p14="http://schemas.microsoft.com/office/powerpoint/2010/main" val="3941682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1885" y="999955"/>
            <a:ext cx="11219543" cy="2241186"/>
          </a:xfrm>
        </p:spPr>
        <p:txBody>
          <a:bodyPr>
            <a:noAutofit/>
          </a:bodyPr>
          <a:lstStyle/>
          <a:p>
            <a:pPr rtl="0">
              <a:spcBef>
                <a:spcPts val="0"/>
              </a:spcBef>
              <a:spcAft>
                <a:spcPts val="0"/>
              </a:spcAft>
            </a:pP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Интерфейс командной строки позволяет человеку взаимодействовать с компьютером с помощью текстовых команд заданного формата. Эти команды указывают, что и в какой последовательности делать. В ответ компьютер может выводить на экран информацию о результатах работы той или иной команды.</a:t>
            </a:r>
          </a:p>
        </p:txBody>
      </p:sp>
      <p:sp>
        <p:nvSpPr>
          <p:cNvPr id="2" name="Подзаголовок 2">
            <a:extLst>
              <a:ext uri="{FF2B5EF4-FFF2-40B4-BE49-F238E27FC236}">
                <a16:creationId xmlns:a16="http://schemas.microsoft.com/office/drawing/2014/main" id="{DAC95F1D-2CBD-C68A-0025-192A21894CF3}"/>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600" b="1" dirty="0">
                <a:effectLst/>
                <a:latin typeface="Open Sans" panose="020B0606030504020204" pitchFamily="34" charset="0"/>
                <a:ea typeface="Open Sans" panose="020B0606030504020204" pitchFamily="34" charset="0"/>
                <a:cs typeface="Open Sans" panose="020B0606030504020204" pitchFamily="34" charset="0"/>
              </a:rPr>
              <a:t>CLI</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52103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descr="Изображение выглядит как снимок экрана, линия&#10;&#10;Автоматически созданное описание">
            <a:extLst>
              <a:ext uri="{FF2B5EF4-FFF2-40B4-BE49-F238E27FC236}">
                <a16:creationId xmlns:a16="http://schemas.microsoft.com/office/drawing/2014/main" id="{B5627935-6C53-BC15-BA07-04884674A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923"/>
            <a:ext cx="12192000" cy="4062153"/>
          </a:xfrm>
          <a:prstGeom prst="rect">
            <a:avLst/>
          </a:prstGeom>
        </p:spPr>
      </p:pic>
    </p:spTree>
    <p:extLst>
      <p:ext uri="{BB962C8B-B14F-4D97-AF65-F5344CB8AC3E}">
        <p14:creationId xmlns:p14="http://schemas.microsoft.com/office/powerpoint/2010/main" val="10600685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14AC52-D49E-7577-09C1-51359EE1A7BC}"/>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1723549"/>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cd: change directory</a:t>
            </a:r>
          </a:p>
          <a:p>
            <a:pPr marL="342900" indent="-342900">
              <a:spcAft>
                <a:spcPts val="400"/>
              </a:spcAft>
              <a:buFont typeface="Wingdings" panose="05000000000000000000" pitchFamily="2" charset="2"/>
              <a:buChar char="§"/>
            </a:pPr>
            <a:r>
              <a:rPr lang="en-US" sz="2400" dirty="0">
                <a:latin typeface="Consolas" panose="020B0609020204030204" pitchFamily="49" charset="0"/>
              </a:rPr>
              <a:t>ls: list files and directories</a:t>
            </a:r>
          </a:p>
          <a:p>
            <a:pPr marL="342900" indent="-342900">
              <a:spcAft>
                <a:spcPts val="400"/>
              </a:spcAft>
              <a:buFont typeface="Wingdings" panose="05000000000000000000" pitchFamily="2" charset="2"/>
              <a:buChar char="§"/>
            </a:pPr>
            <a:r>
              <a:rPr lang="en-US" sz="2400" dirty="0" err="1">
                <a:latin typeface="Consolas" panose="020B0609020204030204" pitchFamily="49" charset="0"/>
              </a:rPr>
              <a:t>pwd</a:t>
            </a:r>
            <a:r>
              <a:rPr lang="en-US" sz="2400" dirty="0">
                <a:latin typeface="Consolas" panose="020B0609020204030204" pitchFamily="49" charset="0"/>
              </a:rPr>
              <a:t>: print working directory</a:t>
            </a:r>
          </a:p>
          <a:p>
            <a:pPr>
              <a:spcAft>
                <a:spcPts val="400"/>
              </a:spcAft>
            </a:pPr>
            <a:endParaRPr lang="en-US" sz="2400" dirty="0">
              <a:latin typeface="Consolas" panose="020B0609020204030204" pitchFamily="49" charset="0"/>
            </a:endParaRPr>
          </a:p>
        </p:txBody>
      </p:sp>
    </p:spTree>
    <p:extLst>
      <p:ext uri="{BB962C8B-B14F-4D97-AF65-F5344CB8AC3E}">
        <p14:creationId xmlns:p14="http://schemas.microsoft.com/office/powerpoint/2010/main" val="20998919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1302921"/>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man: show program manual page</a:t>
            </a:r>
          </a:p>
          <a:p>
            <a:pPr marL="342900" indent="-342900">
              <a:spcAft>
                <a:spcPts val="400"/>
              </a:spcAft>
              <a:buFont typeface="Wingdings" panose="05000000000000000000" pitchFamily="2" charset="2"/>
              <a:buChar char="§"/>
            </a:pPr>
            <a:r>
              <a:rPr lang="en-US" sz="2400" dirty="0">
                <a:latin typeface="Consolas" panose="020B0609020204030204" pitchFamily="49" charset="0"/>
              </a:rPr>
              <a:t>--help or –h(option): show program help</a:t>
            </a:r>
          </a:p>
          <a:p>
            <a:pPr>
              <a:spcAft>
                <a:spcPts val="400"/>
              </a:spcAft>
            </a:pPr>
            <a:endParaRPr lang="en-US" sz="2400" dirty="0">
              <a:latin typeface="Consolas" panose="020B0609020204030204" pitchFamily="49" charset="0"/>
            </a:endParaRPr>
          </a:p>
        </p:txBody>
      </p:sp>
      <p:sp>
        <p:nvSpPr>
          <p:cNvPr id="3" name="TextBox 2">
            <a:extLst>
              <a:ext uri="{FF2B5EF4-FFF2-40B4-BE49-F238E27FC236}">
                <a16:creationId xmlns:a16="http://schemas.microsoft.com/office/drawing/2014/main" id="{FCF466C5-6EA7-2ED9-52B2-A20AB36A13B2}"/>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36947632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2985433"/>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touch: create empty files</a:t>
            </a:r>
          </a:p>
          <a:p>
            <a:pPr marL="342900" indent="-342900">
              <a:spcAft>
                <a:spcPts val="400"/>
              </a:spcAft>
              <a:buFont typeface="Wingdings" panose="05000000000000000000" pitchFamily="2" charset="2"/>
              <a:buChar char="§"/>
            </a:pPr>
            <a:r>
              <a:rPr lang="en-US" sz="2400" dirty="0" err="1">
                <a:latin typeface="Consolas" panose="020B0609020204030204" pitchFamily="49" charset="0"/>
              </a:rPr>
              <a:t>mkdir</a:t>
            </a:r>
            <a:r>
              <a:rPr lang="en-US" sz="2400" dirty="0">
                <a:latin typeface="Consolas" panose="020B0609020204030204" pitchFamily="49" charset="0"/>
              </a:rPr>
              <a:t>: create new directories</a:t>
            </a:r>
          </a:p>
          <a:p>
            <a:pPr marL="342900" indent="-342900">
              <a:spcAft>
                <a:spcPts val="400"/>
              </a:spcAft>
              <a:buFont typeface="Wingdings" panose="05000000000000000000" pitchFamily="2" charset="2"/>
              <a:buChar char="§"/>
            </a:pPr>
            <a:r>
              <a:rPr lang="en-US" sz="2400" dirty="0" err="1">
                <a:latin typeface="Consolas" panose="020B0609020204030204" pitchFamily="49" charset="0"/>
              </a:rPr>
              <a:t>rmdir</a:t>
            </a:r>
            <a:r>
              <a:rPr lang="en-US" sz="2400" dirty="0">
                <a:latin typeface="Consolas" panose="020B0609020204030204" pitchFamily="49" charset="0"/>
              </a:rPr>
              <a:t>: remove empty directories</a:t>
            </a:r>
          </a:p>
          <a:p>
            <a:pPr marL="342900" indent="-342900">
              <a:spcAft>
                <a:spcPts val="400"/>
              </a:spcAft>
              <a:buFont typeface="Wingdings" panose="05000000000000000000" pitchFamily="2" charset="2"/>
              <a:buChar char="§"/>
            </a:pPr>
            <a:r>
              <a:rPr lang="en-US" sz="2400" dirty="0">
                <a:latin typeface="Consolas" panose="020B0609020204030204" pitchFamily="49" charset="0"/>
              </a:rPr>
              <a:t>rm: remove files and directories</a:t>
            </a:r>
          </a:p>
          <a:p>
            <a:pPr marL="342900" indent="-342900">
              <a:spcAft>
                <a:spcPts val="400"/>
              </a:spcAft>
              <a:buFont typeface="Wingdings" panose="05000000000000000000" pitchFamily="2" charset="2"/>
              <a:buChar char="§"/>
            </a:pPr>
            <a:r>
              <a:rPr lang="en-US" sz="2400" dirty="0">
                <a:latin typeface="Consolas" panose="020B0609020204030204" pitchFamily="49" charset="0"/>
              </a:rPr>
              <a:t>cp: copy files/directories</a:t>
            </a:r>
          </a:p>
          <a:p>
            <a:pPr marL="342900" indent="-342900">
              <a:spcAft>
                <a:spcPts val="400"/>
              </a:spcAft>
              <a:buFont typeface="Wingdings" panose="05000000000000000000" pitchFamily="2" charset="2"/>
              <a:buChar char="§"/>
            </a:pPr>
            <a:r>
              <a:rPr lang="en-US" sz="2400" dirty="0">
                <a:latin typeface="Consolas" panose="020B0609020204030204" pitchFamily="49" charset="0"/>
              </a:rPr>
              <a:t>mv: move/rename files and directories</a:t>
            </a:r>
          </a:p>
          <a:p>
            <a:pPr>
              <a:spcAft>
                <a:spcPts val="400"/>
              </a:spcAft>
            </a:pPr>
            <a:endParaRPr lang="en-US" sz="2400" dirty="0">
              <a:latin typeface="Consolas" panose="020B0609020204030204" pitchFamily="49" charset="0"/>
            </a:endParaRPr>
          </a:p>
        </p:txBody>
      </p:sp>
      <p:sp>
        <p:nvSpPr>
          <p:cNvPr id="3" name="TextBox 2">
            <a:extLst>
              <a:ext uri="{FF2B5EF4-FFF2-40B4-BE49-F238E27FC236}">
                <a16:creationId xmlns:a16="http://schemas.microsoft.com/office/drawing/2014/main" id="{92F7BB54-2812-C381-8340-E5776BA35A88}"/>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3010417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2985433"/>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cat: print/add file contents</a:t>
            </a:r>
          </a:p>
          <a:p>
            <a:pPr marL="342900" indent="-342900">
              <a:spcAft>
                <a:spcPts val="400"/>
              </a:spcAft>
              <a:buFont typeface="Wingdings" panose="05000000000000000000" pitchFamily="2" charset="2"/>
              <a:buChar char="§"/>
            </a:pPr>
            <a:r>
              <a:rPr lang="en-US" sz="2400" dirty="0">
                <a:latin typeface="Consolas" panose="020B0609020204030204" pitchFamily="49" charset="0"/>
              </a:rPr>
              <a:t>head: print first n lines</a:t>
            </a:r>
          </a:p>
          <a:p>
            <a:pPr marL="342900" indent="-342900">
              <a:spcAft>
                <a:spcPts val="400"/>
              </a:spcAft>
              <a:buFont typeface="Wingdings" panose="05000000000000000000" pitchFamily="2" charset="2"/>
              <a:buChar char="§"/>
            </a:pPr>
            <a:r>
              <a:rPr lang="en-US" sz="2400" dirty="0">
                <a:latin typeface="Consolas" panose="020B0609020204030204" pitchFamily="49" charset="0"/>
              </a:rPr>
              <a:t>tail: print last n lines</a:t>
            </a:r>
          </a:p>
          <a:p>
            <a:pPr marL="342900" indent="-342900">
              <a:spcAft>
                <a:spcPts val="400"/>
              </a:spcAft>
              <a:buFont typeface="Wingdings" panose="05000000000000000000" pitchFamily="2" charset="2"/>
              <a:buChar char="§"/>
            </a:pPr>
            <a:r>
              <a:rPr lang="en-US" sz="2400" dirty="0">
                <a:latin typeface="Consolas" panose="020B0609020204030204" pitchFamily="49" charset="0"/>
              </a:rPr>
              <a:t>less: view file contents</a:t>
            </a:r>
          </a:p>
          <a:p>
            <a:pPr marL="342900" indent="-342900">
              <a:spcAft>
                <a:spcPts val="400"/>
              </a:spcAft>
              <a:buFont typeface="Wingdings" panose="05000000000000000000" pitchFamily="2" charset="2"/>
              <a:buChar char="§"/>
            </a:pPr>
            <a:r>
              <a:rPr lang="en-US" sz="2400" dirty="0">
                <a:latin typeface="Consolas" panose="020B0609020204030204" pitchFamily="49" charset="0"/>
              </a:rPr>
              <a:t>diff: compare files line by line</a:t>
            </a:r>
          </a:p>
          <a:p>
            <a:pPr marL="342900" indent="-342900">
              <a:spcAft>
                <a:spcPts val="400"/>
              </a:spcAft>
              <a:buFont typeface="Wingdings" panose="05000000000000000000" pitchFamily="2" charset="2"/>
              <a:buChar char="§"/>
            </a:pPr>
            <a:r>
              <a:rPr lang="en-US" sz="2400" dirty="0">
                <a:latin typeface="Consolas" panose="020B0609020204030204" pitchFamily="49" charset="0"/>
              </a:rPr>
              <a:t>sort: sort lines of text files</a:t>
            </a:r>
          </a:p>
          <a:p>
            <a:pPr>
              <a:spcAft>
                <a:spcPts val="400"/>
              </a:spcAft>
            </a:pPr>
            <a:endParaRPr lang="en-US" sz="2400" dirty="0">
              <a:latin typeface="Consolas" panose="020B0609020204030204" pitchFamily="49" charset="0"/>
            </a:endParaRPr>
          </a:p>
        </p:txBody>
      </p:sp>
      <p:sp>
        <p:nvSpPr>
          <p:cNvPr id="3" name="TextBox 2">
            <a:extLst>
              <a:ext uri="{FF2B5EF4-FFF2-40B4-BE49-F238E27FC236}">
                <a16:creationId xmlns:a16="http://schemas.microsoft.com/office/drawing/2014/main" id="{1D86412C-F80B-259B-89C8-2562B7B004D6}"/>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386672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Logo&#10;&#10;Description automatically generated">
            <a:extLst>
              <a:ext uri="{FF2B5EF4-FFF2-40B4-BE49-F238E27FC236}">
                <a16:creationId xmlns:a16="http://schemas.microsoft.com/office/drawing/2014/main" id="{CA7AEAC4-B6D1-C793-9772-9EA2F9DC1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312" y="1544223"/>
            <a:ext cx="4975377" cy="3769554"/>
          </a:xfrm>
          <a:prstGeom prst="rect">
            <a:avLst/>
          </a:prstGeom>
        </p:spPr>
      </p:pic>
    </p:spTree>
    <p:extLst>
      <p:ext uri="{BB962C8B-B14F-4D97-AF65-F5344CB8AC3E}">
        <p14:creationId xmlns:p14="http://schemas.microsoft.com/office/powerpoint/2010/main" val="808447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706880" y="3057562"/>
            <a:ext cx="8778240" cy="742876"/>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Корректность, дизайн, стиль</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15193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1302921"/>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curl: transfer data</a:t>
            </a:r>
          </a:p>
          <a:p>
            <a:pPr marL="342900" indent="-342900">
              <a:spcAft>
                <a:spcPts val="400"/>
              </a:spcAft>
              <a:buFont typeface="Wingdings" panose="05000000000000000000" pitchFamily="2" charset="2"/>
              <a:buChar char="§"/>
            </a:pPr>
            <a:r>
              <a:rPr lang="en-US" sz="2400" dirty="0" err="1">
                <a:latin typeface="Consolas" panose="020B0609020204030204" pitchFamily="49" charset="0"/>
              </a:rPr>
              <a:t>wget</a:t>
            </a:r>
            <a:r>
              <a:rPr lang="en-US" sz="2400" dirty="0">
                <a:latin typeface="Consolas" panose="020B0609020204030204" pitchFamily="49" charset="0"/>
              </a:rPr>
              <a:t>: download file/archive</a:t>
            </a:r>
          </a:p>
          <a:p>
            <a:pPr>
              <a:spcAft>
                <a:spcPts val="400"/>
              </a:spcAft>
            </a:pPr>
            <a:endParaRPr lang="en-US" sz="2400" dirty="0">
              <a:latin typeface="Consolas" panose="020B0609020204030204" pitchFamily="49" charset="0"/>
            </a:endParaRPr>
          </a:p>
        </p:txBody>
      </p:sp>
      <p:sp>
        <p:nvSpPr>
          <p:cNvPr id="3" name="TextBox 2">
            <a:extLst>
              <a:ext uri="{FF2B5EF4-FFF2-40B4-BE49-F238E27FC236}">
                <a16:creationId xmlns:a16="http://schemas.microsoft.com/office/drawing/2014/main" id="{79AC42D7-DAF2-57F2-9E65-D6D13092914F}"/>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16938118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1723549"/>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grep: print lines that match patterns</a:t>
            </a:r>
          </a:p>
          <a:p>
            <a:pPr marL="342900" indent="-342900">
              <a:spcAft>
                <a:spcPts val="400"/>
              </a:spcAft>
              <a:buFont typeface="Wingdings" panose="05000000000000000000" pitchFamily="2" charset="2"/>
              <a:buChar char="§"/>
            </a:pPr>
            <a:r>
              <a:rPr lang="en-US" sz="2400" dirty="0">
                <a:latin typeface="Consolas" panose="020B0609020204030204" pitchFamily="49" charset="0"/>
              </a:rPr>
              <a:t>sed: transforming text</a:t>
            </a:r>
          </a:p>
          <a:p>
            <a:pPr marL="342900" indent="-342900">
              <a:spcAft>
                <a:spcPts val="400"/>
              </a:spcAft>
              <a:buFont typeface="Wingdings" panose="05000000000000000000" pitchFamily="2" charset="2"/>
              <a:buChar char="§"/>
            </a:pPr>
            <a:r>
              <a:rPr lang="en-US" sz="2400" dirty="0">
                <a:latin typeface="Consolas" panose="020B0609020204030204" pitchFamily="49" charset="0"/>
              </a:rPr>
              <a:t>cut: print selected parts of lines</a:t>
            </a:r>
          </a:p>
          <a:p>
            <a:pPr marL="342900" indent="-342900">
              <a:spcAft>
                <a:spcPts val="400"/>
              </a:spcAft>
              <a:buFont typeface="Wingdings" panose="05000000000000000000" pitchFamily="2" charset="2"/>
              <a:buChar char="§"/>
            </a:pPr>
            <a:r>
              <a:rPr lang="en-US" sz="2400" dirty="0" err="1">
                <a:latin typeface="Consolas" panose="020B0609020204030204" pitchFamily="49" charset="0"/>
              </a:rPr>
              <a:t>wc</a:t>
            </a:r>
            <a:r>
              <a:rPr lang="en-US" sz="2400" dirty="0">
                <a:latin typeface="Consolas" panose="020B0609020204030204" pitchFamily="49" charset="0"/>
              </a:rPr>
              <a:t>: count chars, lines in a file</a:t>
            </a:r>
          </a:p>
        </p:txBody>
      </p:sp>
      <p:sp>
        <p:nvSpPr>
          <p:cNvPr id="3" name="TextBox 2">
            <a:extLst>
              <a:ext uri="{FF2B5EF4-FFF2-40B4-BE49-F238E27FC236}">
                <a16:creationId xmlns:a16="http://schemas.microsoft.com/office/drawing/2014/main" id="{FA79DBD1-FA74-7F95-A3A0-BD84F97DD29C}"/>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23989448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882293"/>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find: search for files and directories</a:t>
            </a:r>
          </a:p>
          <a:p>
            <a:pPr marL="342900" indent="-342900">
              <a:spcAft>
                <a:spcPts val="400"/>
              </a:spcAft>
              <a:buFont typeface="Wingdings" panose="05000000000000000000" pitchFamily="2" charset="2"/>
              <a:buChar char="§"/>
            </a:pPr>
            <a:r>
              <a:rPr lang="en-US" sz="2400" dirty="0">
                <a:latin typeface="Consolas" panose="020B0609020204030204" pitchFamily="49" charset="0"/>
              </a:rPr>
              <a:t>which: locate a command</a:t>
            </a:r>
          </a:p>
        </p:txBody>
      </p:sp>
      <p:sp>
        <p:nvSpPr>
          <p:cNvPr id="3" name="TextBox 2">
            <a:extLst>
              <a:ext uri="{FF2B5EF4-FFF2-40B4-BE49-F238E27FC236}">
                <a16:creationId xmlns:a16="http://schemas.microsoft.com/office/drawing/2014/main" id="{54E70DF1-996D-2246-0BDF-0CEFEF85419F}"/>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21927659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0552C-A7D8-71E0-0641-23B87FC9CC9B}"/>
              </a:ext>
            </a:extLst>
          </p:cNvPr>
          <p:cNvSpPr txBox="1"/>
          <p:nvPr/>
        </p:nvSpPr>
        <p:spPr>
          <a:xfrm>
            <a:off x="555274" y="1421382"/>
            <a:ext cx="11081453" cy="882293"/>
          </a:xfrm>
          <a:prstGeom prst="rect">
            <a:avLst/>
          </a:prstGeom>
          <a:noFill/>
        </p:spPr>
        <p:txBody>
          <a:bodyPr wrap="square" rtlCol="0">
            <a:spAutoFit/>
          </a:bodyPr>
          <a:lstStyle/>
          <a:p>
            <a:pPr marL="342900" indent="-342900">
              <a:spcAft>
                <a:spcPts val="400"/>
              </a:spcAft>
              <a:buFont typeface="Wingdings" panose="05000000000000000000" pitchFamily="2" charset="2"/>
              <a:buChar char="§"/>
            </a:pPr>
            <a:r>
              <a:rPr lang="en-US" sz="2400" dirty="0">
                <a:latin typeface="Consolas" panose="020B0609020204030204" pitchFamily="49" charset="0"/>
              </a:rPr>
              <a:t>alias: create an alias for a command</a:t>
            </a:r>
          </a:p>
          <a:p>
            <a:pPr marL="342900" indent="-342900">
              <a:spcAft>
                <a:spcPts val="400"/>
              </a:spcAft>
              <a:buFont typeface="Wingdings" panose="05000000000000000000" pitchFamily="2" charset="2"/>
              <a:buChar char="§"/>
            </a:pPr>
            <a:r>
              <a:rPr lang="en-US" sz="2400" dirty="0">
                <a:latin typeface="Consolas" panose="020B0609020204030204" pitchFamily="49" charset="0"/>
              </a:rPr>
              <a:t>history: show command history</a:t>
            </a:r>
          </a:p>
        </p:txBody>
      </p:sp>
      <p:sp>
        <p:nvSpPr>
          <p:cNvPr id="3" name="TextBox 2">
            <a:extLst>
              <a:ext uri="{FF2B5EF4-FFF2-40B4-BE49-F238E27FC236}">
                <a16:creationId xmlns:a16="http://schemas.microsoft.com/office/drawing/2014/main" id="{CC4FE92B-224C-EE3E-C6C4-834793CFEFCC}"/>
              </a:ext>
            </a:extLst>
          </p:cNvPr>
          <p:cNvSpPr txBox="1"/>
          <p:nvPr/>
        </p:nvSpPr>
        <p:spPr>
          <a:xfrm>
            <a:off x="555274" y="269393"/>
            <a:ext cx="10860592" cy="1015663"/>
          </a:xfrm>
          <a:prstGeom prst="rect">
            <a:avLst/>
          </a:prstGeom>
          <a:noFill/>
        </p:spPr>
        <p:txBody>
          <a:bodyPr wrap="square" rtlCol="0">
            <a:spAutoFit/>
          </a:bodyPr>
          <a:lstStyle/>
          <a:p>
            <a:pPr>
              <a:spcAft>
                <a:spcPts val="400"/>
              </a:spcAft>
            </a:pPr>
            <a:r>
              <a:rPr lang="ru-RU" sz="6000" b="1" dirty="0">
                <a:solidFill>
                  <a:srgbClr val="92D050"/>
                </a:solidFill>
                <a:latin typeface="Consolas" panose="020B0609020204030204" pitchFamily="49" charset="0"/>
              </a:rPr>
              <a:t>Основные команды</a:t>
            </a:r>
            <a:endParaRPr lang="en-US" sz="6000" b="1"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30989962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 name="Google Shape;1262;p198">
            <a:extLst>
              <a:ext uri="{FF2B5EF4-FFF2-40B4-BE49-F238E27FC236}">
                <a16:creationId xmlns:a16="http://schemas.microsoft.com/office/drawing/2014/main" id="{0DB75F77-1FED-303E-9E1F-A2DE4F42311B}"/>
              </a:ext>
            </a:extLst>
          </p:cNvPr>
          <p:cNvPicPr preferRelativeResize="0"/>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12413816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Google Shape;1267;p199">
            <a:extLst>
              <a:ext uri="{FF2B5EF4-FFF2-40B4-BE49-F238E27FC236}">
                <a16:creationId xmlns:a16="http://schemas.microsoft.com/office/drawing/2014/main" id="{D0A5A82A-55E7-E836-1D88-A4581D7B9D98}"/>
              </a:ext>
            </a:extLst>
          </p:cNvPr>
          <p:cNvPicPr preferRelativeResize="0"/>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9667923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Google Shape;1267;p199">
            <a:extLst>
              <a:ext uri="{FF2B5EF4-FFF2-40B4-BE49-F238E27FC236}">
                <a16:creationId xmlns:a16="http://schemas.microsoft.com/office/drawing/2014/main" id="{D0A5A82A-55E7-E836-1D88-A4581D7B9D98}"/>
              </a:ext>
            </a:extLst>
          </p:cNvPr>
          <p:cNvPicPr preferRelativeResize="0"/>
          <p:nvPr/>
        </p:nvPicPr>
        <p:blipFill rotWithShape="1">
          <a:blip r:embed="rId3"/>
          <a:srcRect/>
          <a:stretch/>
        </p:blipFill>
        <p:spPr>
          <a:xfrm>
            <a:off x="20" y="10"/>
            <a:ext cx="12191980" cy="6857990"/>
          </a:xfrm>
          <a:prstGeom prst="rect">
            <a:avLst/>
          </a:prstGeom>
          <a:noFill/>
        </p:spPr>
      </p:pic>
      <p:sp>
        <p:nvSpPr>
          <p:cNvPr id="2" name="Овал 1">
            <a:extLst>
              <a:ext uri="{FF2B5EF4-FFF2-40B4-BE49-F238E27FC236}">
                <a16:creationId xmlns:a16="http://schemas.microsoft.com/office/drawing/2014/main" id="{A07BAF44-A654-AF75-3E44-245D53840E81}"/>
              </a:ext>
            </a:extLst>
          </p:cNvPr>
          <p:cNvSpPr/>
          <p:nvPr/>
        </p:nvSpPr>
        <p:spPr>
          <a:xfrm>
            <a:off x="7692571" y="3702957"/>
            <a:ext cx="3106057" cy="11303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28080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Рисунок 4" descr="Изображение выглядит как текст, снимок экрана, Шрифт, часы&#10;&#10;Автоматически созданное описание">
            <a:extLst>
              <a:ext uri="{FF2B5EF4-FFF2-40B4-BE49-F238E27FC236}">
                <a16:creationId xmlns:a16="http://schemas.microsoft.com/office/drawing/2014/main" id="{9B2BC2D1-F899-B415-6456-54213419EB81}"/>
              </a:ext>
            </a:extLst>
          </p:cNvPr>
          <p:cNvPicPr>
            <a:picLocks noChangeAspect="1"/>
          </p:cNvPicPr>
          <p:nvPr/>
        </p:nvPicPr>
        <p:blipFill rotWithShape="1">
          <a:blip r:embed="rId3"/>
          <a:srcRect b="4661"/>
          <a:stretch/>
        </p:blipFill>
        <p:spPr>
          <a:xfrm>
            <a:off x="20" y="10"/>
            <a:ext cx="12191980" cy="6857990"/>
          </a:xfrm>
          <a:prstGeom prst="rect">
            <a:avLst/>
          </a:prstGeom>
        </p:spPr>
      </p:pic>
    </p:spTree>
    <p:extLst>
      <p:ext uri="{BB962C8B-B14F-4D97-AF65-F5344CB8AC3E}">
        <p14:creationId xmlns:p14="http://schemas.microsoft.com/office/powerpoint/2010/main" val="2031843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Рисунок 4" descr="Изображение выглядит как текст, снимок экрана, Шрифт, часы&#10;&#10;Автоматически созданное описание">
            <a:extLst>
              <a:ext uri="{FF2B5EF4-FFF2-40B4-BE49-F238E27FC236}">
                <a16:creationId xmlns:a16="http://schemas.microsoft.com/office/drawing/2014/main" id="{9B2BC2D1-F899-B415-6456-54213419EB81}"/>
              </a:ext>
            </a:extLst>
          </p:cNvPr>
          <p:cNvPicPr>
            <a:picLocks noGrp="1" noRot="1" noChangeAspect="1" noMove="1" noResize="1" noEditPoints="1" noAdjustHandles="1" noChangeArrowheads="1" noChangeShapeType="1" noCrop="1"/>
          </p:cNvPicPr>
          <p:nvPr/>
        </p:nvPicPr>
        <p:blipFill rotWithShape="1">
          <a:blip r:embed="rId3"/>
          <a:srcRect b="4661"/>
          <a:stretch/>
        </p:blipFill>
        <p:spPr>
          <a:xfrm>
            <a:off x="20" y="10"/>
            <a:ext cx="12191980" cy="6857990"/>
          </a:xfrm>
          <a:prstGeom prst="rect">
            <a:avLst/>
          </a:prstGeom>
        </p:spPr>
      </p:pic>
      <p:sp>
        <p:nvSpPr>
          <p:cNvPr id="2" name="Овал 1">
            <a:extLst>
              <a:ext uri="{FF2B5EF4-FFF2-40B4-BE49-F238E27FC236}">
                <a16:creationId xmlns:a16="http://schemas.microsoft.com/office/drawing/2014/main" id="{B8B0457B-1CAE-71E9-34A3-0A0EBC4A8674}"/>
              </a:ext>
            </a:extLst>
          </p:cNvPr>
          <p:cNvSpPr/>
          <p:nvPr/>
        </p:nvSpPr>
        <p:spPr>
          <a:xfrm rot="16200000">
            <a:off x="2086883" y="2820761"/>
            <a:ext cx="1161142" cy="328657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76083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Рисунок 4" descr="Изображение выглядит как текст, снимок экрана, Шрифт, часы&#10;&#10;Автоматически созданное описание">
            <a:extLst>
              <a:ext uri="{FF2B5EF4-FFF2-40B4-BE49-F238E27FC236}">
                <a16:creationId xmlns:a16="http://schemas.microsoft.com/office/drawing/2014/main" id="{9B2BC2D1-F899-B415-6456-54213419EB81}"/>
              </a:ext>
            </a:extLst>
          </p:cNvPr>
          <p:cNvPicPr>
            <a:picLocks noGrp="1" noRot="1" noChangeAspect="1" noMove="1" noResize="1" noEditPoints="1" noAdjustHandles="1" noChangeArrowheads="1" noChangeShapeType="1" noCrop="1"/>
          </p:cNvPicPr>
          <p:nvPr/>
        </p:nvPicPr>
        <p:blipFill rotWithShape="1">
          <a:blip r:embed="rId3"/>
          <a:srcRect b="4661"/>
          <a:stretch/>
        </p:blipFill>
        <p:spPr>
          <a:xfrm>
            <a:off x="20" y="10"/>
            <a:ext cx="12191980" cy="6857990"/>
          </a:xfrm>
          <a:prstGeom prst="rect">
            <a:avLst/>
          </a:prstGeom>
        </p:spPr>
      </p:pic>
      <p:sp>
        <p:nvSpPr>
          <p:cNvPr id="2" name="Овал 1">
            <a:extLst>
              <a:ext uri="{FF2B5EF4-FFF2-40B4-BE49-F238E27FC236}">
                <a16:creationId xmlns:a16="http://schemas.microsoft.com/office/drawing/2014/main" id="{87D12A6B-8DEB-EDE0-1C73-3CDD9D02663F}"/>
              </a:ext>
            </a:extLst>
          </p:cNvPr>
          <p:cNvSpPr/>
          <p:nvPr/>
        </p:nvSpPr>
        <p:spPr>
          <a:xfrm>
            <a:off x="7344229" y="3543299"/>
            <a:ext cx="1161142" cy="279944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Овал 2">
            <a:extLst>
              <a:ext uri="{FF2B5EF4-FFF2-40B4-BE49-F238E27FC236}">
                <a16:creationId xmlns:a16="http://schemas.microsoft.com/office/drawing/2014/main" id="{C014F127-EC8C-1114-DD01-23E6EE187662}"/>
              </a:ext>
            </a:extLst>
          </p:cNvPr>
          <p:cNvSpPr/>
          <p:nvPr/>
        </p:nvSpPr>
        <p:spPr>
          <a:xfrm>
            <a:off x="9156690" y="4397829"/>
            <a:ext cx="1191995" cy="19449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Овал 3">
            <a:extLst>
              <a:ext uri="{FF2B5EF4-FFF2-40B4-BE49-F238E27FC236}">
                <a16:creationId xmlns:a16="http://schemas.microsoft.com/office/drawing/2014/main" id="{CD5F0B50-816A-5DC6-F559-7A02725D593A}"/>
              </a:ext>
            </a:extLst>
          </p:cNvPr>
          <p:cNvSpPr/>
          <p:nvPr/>
        </p:nvSpPr>
        <p:spPr>
          <a:xfrm>
            <a:off x="11240434" y="4397829"/>
            <a:ext cx="870836" cy="19449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8330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706880" y="3057562"/>
            <a:ext cx="8778240" cy="742876"/>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Корректность, дизайн, стиль</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1219C10E-232F-E3B1-D705-B018E84DD4FA}"/>
              </a:ext>
            </a:extLst>
          </p:cNvPr>
          <p:cNvSpPr txBox="1">
            <a:spLocks/>
          </p:cNvSpPr>
          <p:nvPr/>
        </p:nvSpPr>
        <p:spPr>
          <a:xfrm>
            <a:off x="233080" y="441291"/>
            <a:ext cx="4481160" cy="397435"/>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400" dirty="0">
                <a:effectLst/>
                <a:latin typeface="Open Sans" panose="020B0606030504020204" pitchFamily="34" charset="0"/>
                <a:ea typeface="Open Sans" panose="020B0606030504020204" pitchFamily="34" charset="0"/>
                <a:cs typeface="Open Sans" panose="020B0606030504020204" pitchFamily="34" charset="0"/>
              </a:rPr>
              <a:t>Работает ли код, как задумано?</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A378AC0-31F7-D6ED-BCDB-573A0F1BB21F}"/>
              </a:ext>
            </a:extLst>
          </p:cNvPr>
          <p:cNvSpPr txBox="1">
            <a:spLocks/>
          </p:cNvSpPr>
          <p:nvPr/>
        </p:nvSpPr>
        <p:spPr>
          <a:xfrm>
            <a:off x="6096000" y="1431178"/>
            <a:ext cx="5319060" cy="5169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200" dirty="0">
                <a:effectLst/>
                <a:latin typeface="Open Sans" panose="020B0606030504020204" pitchFamily="34" charset="0"/>
                <a:ea typeface="Open Sans" panose="020B0606030504020204" pitchFamily="34" charset="0"/>
                <a:cs typeface="Open Sans" panose="020B0606030504020204" pitchFamily="34" charset="0"/>
              </a:rPr>
              <a:t>Насколько хорошо разработан код?</a:t>
            </a:r>
            <a:endParaRPr lang="en-US" sz="22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4372037C-9C77-F79C-1CCF-618B6748D60F}"/>
              </a:ext>
            </a:extLst>
          </p:cNvPr>
          <p:cNvSpPr txBox="1">
            <a:spLocks/>
          </p:cNvSpPr>
          <p:nvPr/>
        </p:nvSpPr>
        <p:spPr>
          <a:xfrm>
            <a:off x="233080" y="5074768"/>
            <a:ext cx="6278880" cy="5169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200" dirty="0">
                <a:effectLst/>
                <a:latin typeface="Open Sans" panose="020B0606030504020204" pitchFamily="34" charset="0"/>
                <a:ea typeface="Open Sans" panose="020B0606030504020204" pitchFamily="34" charset="0"/>
                <a:cs typeface="Open Sans" panose="020B0606030504020204" pitchFamily="34" charset="0"/>
              </a:rPr>
              <a:t>Насколько эстетичен и последователен код?</a:t>
            </a:r>
            <a:endParaRPr lang="en-US" sz="22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Соединитель: уступ 8">
            <a:extLst>
              <a:ext uri="{FF2B5EF4-FFF2-40B4-BE49-F238E27FC236}">
                <a16:creationId xmlns:a16="http://schemas.microsoft.com/office/drawing/2014/main" id="{68846A12-7A5E-3614-F699-514777BB319B}"/>
              </a:ext>
            </a:extLst>
          </p:cNvPr>
          <p:cNvCxnSpPr>
            <a:cxnSpLocks/>
            <a:stCxn id="2" idx="2"/>
            <a:endCxn id="3" idx="1"/>
          </p:cNvCxnSpPr>
          <p:nvPr/>
        </p:nvCxnSpPr>
        <p:spPr>
          <a:xfrm rot="5400000">
            <a:off x="795133" y="1750473"/>
            <a:ext cx="2590274" cy="766780"/>
          </a:xfrm>
          <a:prstGeom prst="bentConnector4">
            <a:avLst>
              <a:gd name="adj1" fmla="val 42830"/>
              <a:gd name="adj2" fmla="val 238843"/>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Соединитель: уступ 15">
            <a:extLst>
              <a:ext uri="{FF2B5EF4-FFF2-40B4-BE49-F238E27FC236}">
                <a16:creationId xmlns:a16="http://schemas.microsoft.com/office/drawing/2014/main" id="{7921D639-2BDF-612A-8057-2DF3BB052DF3}"/>
              </a:ext>
            </a:extLst>
          </p:cNvPr>
          <p:cNvCxnSpPr>
            <a:cxnSpLocks/>
            <a:stCxn id="4" idx="1"/>
          </p:cNvCxnSpPr>
          <p:nvPr/>
        </p:nvCxnSpPr>
        <p:spPr>
          <a:xfrm rot="10800000" flipH="1" flipV="1">
            <a:off x="6095999" y="1689660"/>
            <a:ext cx="900309" cy="1441885"/>
          </a:xfrm>
          <a:prstGeom prst="bentConnector4">
            <a:avLst>
              <a:gd name="adj1" fmla="val -25391"/>
              <a:gd name="adj2" fmla="val 58963"/>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C2E00FAF-95D5-FFF6-85A6-13A5F32F04EB}"/>
              </a:ext>
            </a:extLst>
          </p:cNvPr>
          <p:cNvCxnSpPr>
            <a:cxnSpLocks/>
            <a:stCxn id="5" idx="3"/>
          </p:cNvCxnSpPr>
          <p:nvPr/>
        </p:nvCxnSpPr>
        <p:spPr>
          <a:xfrm flipV="1">
            <a:off x="6511960" y="3634206"/>
            <a:ext cx="2144360" cy="1699045"/>
          </a:xfrm>
          <a:prstGeom prst="bentConnector3">
            <a:avLst>
              <a:gd name="adj1" fmla="val 99749"/>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2898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50"/>
          <p:cNvPicPr preferRelativeResize="0"/>
          <p:nvPr/>
        </p:nvPicPr>
        <p:blipFill>
          <a:blip r:embed="rId3">
            <a:alphaModFix/>
          </a:blip>
          <a:stretch>
            <a:fillRect/>
          </a:stretch>
        </p:blipFill>
        <p:spPr>
          <a:xfrm>
            <a:off x="0" y="0"/>
            <a:ext cx="12191987" cy="68580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50"/>
          <p:cNvPicPr preferRelativeResize="0">
            <a:picLocks noGrp="1" noRot="1" noMove="1" noResize="1" noEditPoints="1" noAdjustHandles="1" noChangeArrowheads="1" noChangeShapeType="1" noCrop="1"/>
          </p:cNvPicPr>
          <p:nvPr/>
        </p:nvPicPr>
        <p:blipFill>
          <a:blip r:embed="rId3">
            <a:alphaModFix/>
          </a:blip>
          <a:stretch>
            <a:fillRect/>
          </a:stretch>
        </p:blipFill>
        <p:spPr>
          <a:xfrm>
            <a:off x="0" y="0"/>
            <a:ext cx="12191987" cy="6858000"/>
          </a:xfrm>
          <a:prstGeom prst="rect">
            <a:avLst/>
          </a:prstGeom>
          <a:noFill/>
          <a:ln>
            <a:noFill/>
          </a:ln>
        </p:spPr>
      </p:pic>
      <p:sp>
        <p:nvSpPr>
          <p:cNvPr id="2" name="Овал 1">
            <a:extLst>
              <a:ext uri="{FF2B5EF4-FFF2-40B4-BE49-F238E27FC236}">
                <a16:creationId xmlns:a16="http://schemas.microsoft.com/office/drawing/2014/main" id="{B752373F-BC09-75EA-A702-E7664F9E349B}"/>
              </a:ext>
            </a:extLst>
          </p:cNvPr>
          <p:cNvSpPr/>
          <p:nvPr/>
        </p:nvSpPr>
        <p:spPr>
          <a:xfrm>
            <a:off x="6923314" y="3543299"/>
            <a:ext cx="2598057" cy="258172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02634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Константа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F6945AD-F5C8-8C81-D7B8-CCF24B24BD08}"/>
              </a:ext>
            </a:extLst>
          </p:cNvPr>
          <p:cNvSpPr txBox="1">
            <a:spLocks/>
          </p:cNvSpPr>
          <p:nvPr/>
        </p:nvSpPr>
        <p:spPr>
          <a:xfrm>
            <a:off x="2905760" y="3621341"/>
            <a:ext cx="6380480" cy="97968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400" dirty="0"/>
              <a:t>некоторая величина, не изменяющая своё значение в рамках рассматриваемого процесса</a:t>
            </a:r>
            <a:endParaRPr lang="en-US" sz="24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77235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Рисунок 5" descr="Изображение выглядит как снимок экрана, Анимация, мультфильм&#10;&#10;Автоматически созданное описание">
            <a:extLst>
              <a:ext uri="{FF2B5EF4-FFF2-40B4-BE49-F238E27FC236}">
                <a16:creationId xmlns:a16="http://schemas.microsoft.com/office/drawing/2014/main" id="{2D8FBCFE-A1FC-887C-588F-640A6857A8CC}"/>
              </a:ext>
            </a:extLst>
          </p:cNvPr>
          <p:cNvPicPr>
            <a:picLocks noChangeAspect="1"/>
          </p:cNvPicPr>
          <p:nvPr/>
        </p:nvPicPr>
        <p:blipFill rotWithShape="1">
          <a:blip r:embed="rId3">
            <a:extLst>
              <a:ext uri="{28A0092B-C50C-407E-A947-70E740481C1C}">
                <a14:useLocalDpi xmlns:a14="http://schemas.microsoft.com/office/drawing/2010/main" val="0"/>
              </a:ext>
            </a:extLst>
          </a:blip>
          <a:srcRect t="20899" r="-2" b="19099"/>
          <a:stretch/>
        </p:blipFill>
        <p:spPr>
          <a:xfrm>
            <a:off x="20" y="10"/>
            <a:ext cx="12191980" cy="6857990"/>
          </a:xfrm>
          <a:prstGeom prst="rect">
            <a:avLst/>
          </a:prstGeom>
        </p:spPr>
      </p:pic>
    </p:spTree>
    <p:extLst>
      <p:ext uri="{BB962C8B-B14F-4D97-AF65-F5344CB8AC3E}">
        <p14:creationId xmlns:p14="http://schemas.microsoft.com/office/powerpoint/2010/main" val="2255870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E407126-C078-06E8-3FB6-9FD6C7595CA8}"/>
              </a:ext>
            </a:extLst>
          </p:cNvPr>
          <p:cNvPicPr>
            <a:picLocks noChangeAspect="1"/>
          </p:cNvPicPr>
          <p:nvPr/>
        </p:nvPicPr>
        <p:blipFill rotWithShape="1">
          <a:blip r:embed="rId3"/>
          <a:srcRect b="4661"/>
          <a:stretch/>
        </p:blipFill>
        <p:spPr>
          <a:xfrm>
            <a:off x="20" y="10"/>
            <a:ext cx="12191980" cy="6857990"/>
          </a:xfrm>
          <a:prstGeom prst="rect">
            <a:avLst/>
          </a:prstGeom>
        </p:spPr>
      </p:pic>
    </p:spTree>
    <p:extLst>
      <p:ext uri="{BB962C8B-B14F-4D97-AF65-F5344CB8AC3E}">
        <p14:creationId xmlns:p14="http://schemas.microsoft.com/office/powerpoint/2010/main" val="23544620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4287041-CCA9-83E0-E8FA-1BEE28EA00C7}"/>
              </a:ext>
            </a:extLst>
          </p:cNvPr>
          <p:cNvPicPr>
            <a:picLocks noChangeAspect="1"/>
          </p:cNvPicPr>
          <p:nvPr/>
        </p:nvPicPr>
        <p:blipFill rotWithShape="1">
          <a:blip r:embed="rId3"/>
          <a:srcRect t="2620" b="2842"/>
          <a:stretch/>
        </p:blipFill>
        <p:spPr>
          <a:xfrm>
            <a:off x="-203200" y="9"/>
            <a:ext cx="12395200" cy="6972301"/>
          </a:xfrm>
          <a:prstGeom prst="rect">
            <a:avLst/>
          </a:prstGeom>
        </p:spPr>
      </p:pic>
    </p:spTree>
    <p:extLst>
      <p:ext uri="{BB962C8B-B14F-4D97-AF65-F5344CB8AC3E}">
        <p14:creationId xmlns:p14="http://schemas.microsoft.com/office/powerpoint/2010/main" val="26187726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1A64B08-A191-3A2B-539D-976D8BFE3D8E}"/>
              </a:ext>
            </a:extLst>
          </p:cNvPr>
          <p:cNvPicPr>
            <a:picLocks noChangeAspect="1"/>
          </p:cNvPicPr>
          <p:nvPr/>
        </p:nvPicPr>
        <p:blipFill>
          <a:blip r:embed="rId2"/>
          <a:stretch>
            <a:fillRect/>
          </a:stretch>
        </p:blipFill>
        <p:spPr>
          <a:xfrm>
            <a:off x="-1091747" y="0"/>
            <a:ext cx="7048500" cy="6858000"/>
          </a:xfrm>
          <a:prstGeom prst="rect">
            <a:avLst/>
          </a:prstGeom>
        </p:spPr>
      </p:pic>
      <p:sp>
        <p:nvSpPr>
          <p:cNvPr id="9" name="Подзаголовок 2">
            <a:extLst>
              <a:ext uri="{FF2B5EF4-FFF2-40B4-BE49-F238E27FC236}">
                <a16:creationId xmlns:a16="http://schemas.microsoft.com/office/drawing/2014/main" id="{9D6E302F-7134-FAC6-B41B-C8DAEE403845}"/>
              </a:ext>
            </a:extLst>
          </p:cNvPr>
          <p:cNvSpPr>
            <a:spLocks noGrp="1"/>
          </p:cNvSpPr>
          <p:nvPr>
            <p:ph type="subTitle" idx="1"/>
          </p:nvPr>
        </p:nvSpPr>
        <p:spPr>
          <a:xfrm>
            <a:off x="6235249" y="1754528"/>
            <a:ext cx="5528126" cy="3348944"/>
          </a:xfrm>
        </p:spPr>
        <p:txBody>
          <a:bodyPr anchor="ctr">
            <a:noAutofit/>
          </a:bodyPr>
          <a:lstStyle/>
          <a:p>
            <a:pPr marL="0" marR="0" algn="l">
              <a:lnSpc>
                <a:spcPct val="107000"/>
              </a:lnSpc>
              <a:spcBef>
                <a:spcPts val="0"/>
              </a:spcBef>
              <a:spcAft>
                <a:spcPts val="800"/>
              </a:spcAft>
            </a:pPr>
            <a:r>
              <a:rPr lang="en-US" sz="4400" b="1"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sz="4400" b="1" kern="100" dirty="0">
                <a:effectLst/>
                <a:latin typeface="Consolas" panose="020B0609020204030204" pitchFamily="49" charset="0"/>
                <a:ea typeface="Calibri" panose="020F0502020204030204" pitchFamily="34" charset="0"/>
                <a:cs typeface="Times New Roman" panose="02020603050405020304" pitchFamily="18" charset="0"/>
              </a:rPr>
              <a:t>       *   *</a:t>
            </a:r>
          </a:p>
          <a:p>
            <a:pPr marL="0" marR="0" algn="l">
              <a:lnSpc>
                <a:spcPct val="107000"/>
              </a:lnSpc>
              <a:spcBef>
                <a:spcPts val="0"/>
              </a:spcBef>
              <a:spcAft>
                <a:spcPts val="800"/>
              </a:spcAft>
            </a:pPr>
            <a:r>
              <a:rPr lang="en-US" sz="4400" b="1" kern="100" dirty="0">
                <a:effectLst/>
                <a:latin typeface="Consolas" panose="020B0609020204030204" pitchFamily="49" charset="0"/>
                <a:ea typeface="Calibri" panose="020F0502020204030204" pitchFamily="34" charset="0"/>
                <a:cs typeface="Times New Roman" panose="02020603050405020304" pitchFamily="18" charset="0"/>
              </a:rPr>
              <a:t>   *   *   *</a:t>
            </a:r>
          </a:p>
          <a:p>
            <a:pPr marL="0" marR="0" algn="l">
              <a:lnSpc>
                <a:spcPct val="107000"/>
              </a:lnSpc>
              <a:spcBef>
                <a:spcPts val="0"/>
              </a:spcBef>
              <a:spcAft>
                <a:spcPts val="800"/>
              </a:spcAft>
            </a:pPr>
            <a:r>
              <a:rPr lang="en-US" sz="4400" b="1" kern="100" dirty="0">
                <a:effectLst/>
                <a:latin typeface="Consolas" panose="020B0609020204030204" pitchFamily="49" charset="0"/>
                <a:ea typeface="Calibri" panose="020F0502020204030204" pitchFamily="34" charset="0"/>
                <a:cs typeface="Times New Roman" panose="02020603050405020304" pitchFamily="18" charset="0"/>
              </a:rPr>
              <a:t>*  *   *   *</a:t>
            </a:r>
          </a:p>
        </p:txBody>
      </p:sp>
    </p:spTree>
    <p:extLst>
      <p:ext uri="{BB962C8B-B14F-4D97-AF65-F5344CB8AC3E}">
        <p14:creationId xmlns:p14="http://schemas.microsoft.com/office/powerpoint/2010/main" val="2325407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0</a:t>
            </a:r>
            <a:r>
              <a:rPr lang="ru-RU" sz="16600" dirty="0">
                <a:effectLst/>
                <a:latin typeface="Consolas" panose="020B0609020204030204" pitchFamily="49" charset="0"/>
              </a:rPr>
              <a:t> </a:t>
            </a:r>
            <a:r>
              <a:rPr lang="en-US" sz="16600" dirty="0">
                <a:effectLst/>
                <a:latin typeface="Consolas" panose="020B0609020204030204" pitchFamily="49" charset="0"/>
              </a:rPr>
              <a:t>0</a:t>
            </a:r>
            <a:r>
              <a:rPr lang="ru-RU" sz="16600" dirty="0">
                <a:effectLst/>
                <a:latin typeface="Consolas" panose="020B0609020204030204" pitchFamily="49" charset="0"/>
              </a:rPr>
              <a:t> </a:t>
            </a:r>
            <a:r>
              <a:rPr lang="en-US" sz="16600" dirty="0">
                <a:effectLst/>
                <a:latin typeface="Consolas" panose="020B0609020204030204" pitchFamily="49" charset="0"/>
              </a:rPr>
              <a:t>0</a:t>
            </a:r>
          </a:p>
        </p:txBody>
      </p:sp>
    </p:spTree>
    <p:extLst>
      <p:ext uri="{BB962C8B-B14F-4D97-AF65-F5344CB8AC3E}">
        <p14:creationId xmlns:p14="http://schemas.microsoft.com/office/powerpoint/2010/main" val="24184127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0 </a:t>
            </a:r>
            <a:r>
              <a:rPr lang="en-US" sz="16600" dirty="0">
                <a:effectLst/>
                <a:latin typeface="Consolas" panose="020B0609020204030204" pitchFamily="49" charset="0"/>
              </a:rPr>
              <a:t>0</a:t>
            </a:r>
            <a:r>
              <a:rPr lang="ru-RU" sz="16600" dirty="0">
                <a:effectLst/>
                <a:latin typeface="Consolas" panose="020B0609020204030204" pitchFamily="49" charset="0"/>
              </a:rPr>
              <a:t> 1</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26145201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0 1 1</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86743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706880" y="3057562"/>
            <a:ext cx="8778240" cy="742876"/>
          </a:xfrm>
        </p:spPr>
        <p:txBody>
          <a:bodyPr>
            <a:normAutofit/>
          </a:bodyPr>
          <a:lstStyle/>
          <a:p>
            <a:r>
              <a:rPr lang="en-US" sz="3600" b="1" dirty="0">
                <a:effectLst/>
                <a:latin typeface="Open Sans" panose="020B0606030504020204" pitchFamily="34" charset="0"/>
                <a:ea typeface="Open Sans" panose="020B0606030504020204" pitchFamily="34" charset="0"/>
                <a:cs typeface="Open Sans" panose="020B0606030504020204" pitchFamily="34" charset="0"/>
              </a:rPr>
              <a:t>Visual Studio Code for CS50</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4036904B-A9C0-8579-8B82-979B3E5192CC}"/>
              </a:ext>
            </a:extLst>
          </p:cNvPr>
          <p:cNvSpPr txBox="1">
            <a:spLocks/>
          </p:cNvSpPr>
          <p:nvPr/>
        </p:nvSpPr>
        <p:spPr>
          <a:xfrm>
            <a:off x="2905760" y="3568999"/>
            <a:ext cx="6380480" cy="99284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dirty="0">
                <a:effectLst/>
                <a:latin typeface="Open Sans" panose="020B0606030504020204" pitchFamily="34" charset="0"/>
                <a:ea typeface="Open Sans" panose="020B0606030504020204" pitchFamily="34" charset="0"/>
                <a:cs typeface="Open Sans" panose="020B0606030504020204" pitchFamily="34" charset="0"/>
              </a:rPr>
              <a:t>Разработан </a:t>
            </a:r>
            <a:r>
              <a:rPr lang="en-US" dirty="0">
                <a:effectLst/>
                <a:latin typeface="Open Sans" panose="020B0606030504020204" pitchFamily="34" charset="0"/>
                <a:ea typeface="Open Sans" panose="020B0606030504020204" pitchFamily="34" charset="0"/>
                <a:cs typeface="Open Sans" panose="020B0606030504020204" pitchFamily="34" charset="0"/>
              </a:rPr>
              <a:t>Harvard</a:t>
            </a:r>
            <a:r>
              <a:rPr lang="ru-RU" dirty="0">
                <a:effectLst/>
                <a:latin typeface="Open Sans" panose="020B0606030504020204" pitchFamily="34" charset="0"/>
                <a:ea typeface="Open Sans" panose="020B0606030504020204" pitchFamily="34" charset="0"/>
                <a:cs typeface="Open Sans" panose="020B0606030504020204" pitchFamily="34" charset="0"/>
              </a:rPr>
              <a:t> </a:t>
            </a:r>
            <a:r>
              <a:rPr lang="en-US" dirty="0">
                <a:effectLst/>
                <a:latin typeface="Open Sans" panose="020B0606030504020204" pitchFamily="34" charset="0"/>
                <a:ea typeface="Open Sans" panose="020B0606030504020204" pitchFamily="34" charset="0"/>
                <a:cs typeface="Open Sans" panose="020B0606030504020204" pitchFamily="34" charset="0"/>
              </a:rPr>
              <a:t>University</a:t>
            </a:r>
            <a:r>
              <a:rPr lang="ru-RU" dirty="0">
                <a:effectLst/>
                <a:latin typeface="Open Sans" panose="020B0606030504020204" pitchFamily="34" charset="0"/>
                <a:ea typeface="Open Sans" panose="020B0606030504020204" pitchFamily="34" charset="0"/>
                <a:cs typeface="Open Sans" panose="020B0606030504020204" pitchFamily="34" charset="0"/>
              </a:rPr>
              <a:t> для студентов, изучающих </a:t>
            </a:r>
            <a:r>
              <a:rPr lang="en-US" dirty="0">
                <a:effectLst/>
                <a:latin typeface="Open Sans" panose="020B0606030504020204" pitchFamily="34" charset="0"/>
                <a:ea typeface="Open Sans" panose="020B0606030504020204" pitchFamily="34" charset="0"/>
                <a:cs typeface="Open Sans" panose="020B0606030504020204" pitchFamily="34" charset="0"/>
              </a:rPr>
              <a:t>Computer Science</a:t>
            </a:r>
            <a:r>
              <a:rPr lang="ru-RU" dirty="0">
                <a:effectLst/>
                <a:latin typeface="Open Sans" panose="020B0606030504020204" pitchFamily="34" charset="0"/>
                <a:ea typeface="Open Sans" panose="020B0606030504020204" pitchFamily="34" charset="0"/>
                <a:cs typeface="Open Sans" panose="020B0606030504020204" pitchFamily="34" charset="0"/>
              </a:rPr>
              <a:t> вне зависимости от их местоположения</a:t>
            </a:r>
            <a:endParaRPr lang="en-US"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6B622942-FC3F-C950-0623-32DEC974443F}"/>
              </a:ext>
            </a:extLst>
          </p:cNvPr>
          <p:cNvSpPr txBox="1">
            <a:spLocks/>
          </p:cNvSpPr>
          <p:nvPr/>
        </p:nvSpPr>
        <p:spPr>
          <a:xfrm>
            <a:off x="2905760" y="4446197"/>
            <a:ext cx="6380480" cy="7455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dirty="0">
                <a:effectLst/>
                <a:latin typeface="Open Sans" panose="020B0606030504020204" pitchFamily="34" charset="0"/>
                <a:ea typeface="Open Sans" panose="020B0606030504020204" pitchFamily="34" charset="0"/>
                <a:cs typeface="Open Sans" panose="020B0606030504020204" pitchFamily="34" charset="0"/>
              </a:rPr>
              <a:t>cs50.dev</a:t>
            </a:r>
            <a:endParaRPr lang="en-US" sz="40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710655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1 0 0</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5532299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1 0 1</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21194164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1 1 0</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12770667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0</a:t>
            </a:r>
            <a:r>
              <a:rPr lang="en-US" sz="16600" dirty="0">
                <a:effectLst/>
                <a:latin typeface="Consolas" panose="020B0609020204030204" pitchFamily="49" charset="0"/>
              </a:rPr>
              <a:t> </a:t>
            </a:r>
            <a:r>
              <a:rPr lang="ru-RU" sz="16600" dirty="0">
                <a:effectLst/>
                <a:latin typeface="Consolas" panose="020B0609020204030204" pitchFamily="49" charset="0"/>
              </a:rPr>
              <a:t>1 1 1</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27067775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1</a:t>
            </a:r>
            <a:r>
              <a:rPr lang="en-US" sz="16600" dirty="0">
                <a:effectLst/>
                <a:latin typeface="Consolas" panose="020B0609020204030204" pitchFamily="49" charset="0"/>
              </a:rPr>
              <a:t> </a:t>
            </a:r>
            <a:r>
              <a:rPr lang="ru-RU" sz="16600" dirty="0">
                <a:effectLst/>
                <a:latin typeface="Consolas" panose="020B0609020204030204" pitchFamily="49" charset="0"/>
              </a:rPr>
              <a:t>0 0 0</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9540887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1</a:t>
            </a:r>
            <a:r>
              <a:rPr lang="en-US" sz="16600" dirty="0">
                <a:effectLst/>
                <a:latin typeface="Consolas" panose="020B0609020204030204" pitchFamily="49" charset="0"/>
              </a:rPr>
              <a:t> </a:t>
            </a:r>
            <a:r>
              <a:rPr lang="ru-RU" sz="16600" dirty="0">
                <a:effectLst/>
                <a:latin typeface="Consolas" panose="020B0609020204030204" pitchFamily="49" charset="0"/>
              </a:rPr>
              <a:t>0 0 0</a:t>
            </a:r>
            <a:endParaRPr lang="en-US" sz="16600" dirty="0">
              <a:effectLst/>
              <a:latin typeface="Consolas" panose="020B0609020204030204" pitchFamily="49" charset="0"/>
            </a:endParaRPr>
          </a:p>
        </p:txBody>
      </p:sp>
      <p:sp>
        <p:nvSpPr>
          <p:cNvPr id="2" name="Подзаголовок 2">
            <a:extLst>
              <a:ext uri="{FF2B5EF4-FFF2-40B4-BE49-F238E27FC236}">
                <a16:creationId xmlns:a16="http://schemas.microsoft.com/office/drawing/2014/main" id="{1F300AC1-4DE6-2095-AB68-EF04EC996F04}"/>
              </a:ext>
            </a:extLst>
          </p:cNvPr>
          <p:cNvSpPr txBox="1">
            <a:spLocks/>
          </p:cNvSpPr>
          <p:nvPr/>
        </p:nvSpPr>
        <p:spPr>
          <a:xfrm>
            <a:off x="769257" y="673353"/>
            <a:ext cx="10653486"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5400" b="1" dirty="0">
                <a:effectLst/>
                <a:latin typeface="Consolas" panose="020B0609020204030204" pitchFamily="49" charset="0"/>
                <a:ea typeface="Open Sans" panose="020B0606030504020204" pitchFamily="34" charset="0"/>
                <a:cs typeface="Open Sans" panose="020B0606030504020204" pitchFamily="34" charset="0"/>
              </a:rPr>
              <a:t>Целочисленное переполнение</a:t>
            </a:r>
            <a:endParaRPr lang="en-US" sz="54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5F62BD1-8BC9-EAAC-CF59-AD1F75E6269A}"/>
              </a:ext>
            </a:extLst>
          </p:cNvPr>
          <p:cNvSpPr txBox="1">
            <a:spLocks/>
          </p:cNvSpPr>
          <p:nvPr/>
        </p:nvSpPr>
        <p:spPr>
          <a:xfrm>
            <a:off x="769257" y="5219953"/>
            <a:ext cx="10653486"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5400" b="1" dirty="0">
                <a:effectLst/>
                <a:latin typeface="Consolas" panose="020B0609020204030204" pitchFamily="49" charset="0"/>
                <a:ea typeface="Open Sans" panose="020B0606030504020204" pitchFamily="34" charset="0"/>
                <a:cs typeface="Open Sans" panose="020B0606030504020204" pitchFamily="34" charset="0"/>
              </a:rPr>
              <a:t>integer overflow</a:t>
            </a:r>
            <a:endParaRPr lang="en-US" sz="54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03802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769257" y="2946653"/>
            <a:ext cx="10653486"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4000" b="1" dirty="0">
                <a:effectLst/>
                <a:latin typeface="Consolas" panose="020B0609020204030204" pitchFamily="49" charset="0"/>
                <a:ea typeface="Open Sans" panose="020B0606030504020204" pitchFamily="34" charset="0"/>
                <a:cs typeface="Open Sans" panose="020B0606030504020204" pitchFamily="34" charset="0"/>
              </a:rPr>
              <a:t>00</a:t>
            </a:r>
            <a:r>
              <a:rPr lang="en-US" sz="4000" b="1" dirty="0">
                <a:effectLst/>
                <a:latin typeface="Consolas" panose="020B0609020204030204" pitchFamily="49" charset="0"/>
                <a:ea typeface="Open Sans" panose="020B0606030504020204" pitchFamily="34" charset="0"/>
                <a:cs typeface="Open Sans" panose="020B0606030504020204" pitchFamily="34" charset="0"/>
              </a:rPr>
              <a:t>000000000000000000000000000</a:t>
            </a:r>
            <a:r>
              <a:rPr lang="ru-RU" sz="4000" b="1" dirty="0">
                <a:effectLst/>
                <a:latin typeface="Consolas" panose="020B0609020204030204" pitchFamily="49" charset="0"/>
                <a:ea typeface="Open Sans" panose="020B0606030504020204" pitchFamily="34" charset="0"/>
                <a:cs typeface="Open Sans" panose="020B0606030504020204" pitchFamily="34" charset="0"/>
              </a:rPr>
              <a:t>000</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06455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769257" y="2946653"/>
            <a:ext cx="10653486"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a:effectLst/>
                <a:latin typeface="Consolas" panose="020B0609020204030204" pitchFamily="49" charset="0"/>
                <a:ea typeface="Open Sans" panose="020B0606030504020204" pitchFamily="34" charset="0"/>
                <a:cs typeface="Open Sans" panose="020B0606030504020204" pitchFamily="34" charset="0"/>
              </a:rPr>
              <a:t>11111111111111111111111111111111</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749951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769257" y="2946653"/>
            <a:ext cx="10653486"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a:effectLst/>
                <a:latin typeface="Consolas" panose="020B0609020204030204" pitchFamily="49" charset="0"/>
                <a:ea typeface="Open Sans" panose="020B0606030504020204" pitchFamily="34" charset="0"/>
                <a:cs typeface="Open Sans" panose="020B0606030504020204" pitchFamily="34" charset="0"/>
              </a:rPr>
              <a:t>4294967295</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3" name="Подзаголовок 2">
            <a:extLst>
              <a:ext uri="{FF2B5EF4-FFF2-40B4-BE49-F238E27FC236}">
                <a16:creationId xmlns:a16="http://schemas.microsoft.com/office/drawing/2014/main" id="{7555AAE1-912D-A874-07C3-F8FCE13C90F8}"/>
              </a:ext>
            </a:extLst>
          </p:cNvPr>
          <p:cNvSpPr txBox="1">
            <a:spLocks/>
          </p:cNvSpPr>
          <p:nvPr/>
        </p:nvSpPr>
        <p:spPr>
          <a:xfrm>
            <a:off x="769257" y="3911347"/>
            <a:ext cx="10653486" cy="1384553"/>
          </a:xfrm>
          <a:prstGeom prst="rect">
            <a:avLst/>
          </a:prstGeom>
          <a:effectLst>
            <a:outerShdw blurRad="25400" dir="17880000">
              <a:srgbClr val="000000">
                <a:alpha val="46000"/>
              </a:srgbClr>
            </a:outerShdw>
          </a:effectLst>
        </p:spPr>
        <p:txBody>
          <a:bodyPr vert="horz" lIns="91440" tIns="45720" rIns="91440" bIns="45720" rtlCol="0" anchor="t">
            <a:normAutofit fontScale="700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800" b="1" dirty="0">
                <a:effectLst/>
                <a:latin typeface="Consolas" panose="020B0609020204030204" pitchFamily="49" charset="0"/>
                <a:ea typeface="Open Sans" panose="020B0606030504020204" pitchFamily="34" charset="0"/>
                <a:cs typeface="Open Sans" panose="020B0606030504020204" pitchFamily="34" charset="0"/>
              </a:rPr>
              <a:t>Данное число является максимальным значением для 32-разрядного целого числа без знака (</a:t>
            </a:r>
            <a:r>
              <a:rPr lang="en-US" sz="2800" b="1" dirty="0">
                <a:effectLst/>
                <a:latin typeface="Consolas" panose="020B0609020204030204" pitchFamily="49" charset="0"/>
                <a:ea typeface="Open Sans" panose="020B0606030504020204" pitchFamily="34" charset="0"/>
                <a:cs typeface="Open Sans" panose="020B0606030504020204" pitchFamily="34" charset="0"/>
              </a:rPr>
              <a:t>unsigned)</a:t>
            </a:r>
            <a:r>
              <a:rPr lang="ru-RU" sz="2800" b="1" dirty="0">
                <a:effectLst/>
                <a:latin typeface="Consolas" panose="020B0609020204030204" pitchFamily="49" charset="0"/>
                <a:ea typeface="Open Sans" panose="020B0606030504020204" pitchFamily="34" charset="0"/>
                <a:cs typeface="Open Sans" panose="020B0606030504020204" pitchFamily="34" charset="0"/>
              </a:rPr>
              <a:t>. Таким образом, это максимальное значение для переменной, объявленной как целое число без знака во многих языках программирования, работающих на современных компьютерах. Наличие значения может отражать ошибку, условие переполнения или пропущенное значение</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37057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a:extLst>
              <a:ext uri="{FF2B5EF4-FFF2-40B4-BE49-F238E27FC236}">
                <a16:creationId xmlns:a16="http://schemas.microsoft.com/office/drawing/2014/main" id="{ED44F7D2-0F53-F31A-33F6-3BE95F27C654}"/>
              </a:ext>
            </a:extLst>
          </p:cNvPr>
          <p:cNvGrpSpPr/>
          <p:nvPr/>
        </p:nvGrpSpPr>
        <p:grpSpPr>
          <a:xfrm>
            <a:off x="769257" y="1804349"/>
            <a:ext cx="10653486" cy="3249303"/>
            <a:chOff x="769257" y="1372485"/>
            <a:chExt cx="10653486" cy="3249303"/>
          </a:xfrm>
        </p:grpSpPr>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7464425" y="2946653"/>
              <a:ext cx="3313794"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0…4294967295</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069595F3-71C1-E55B-CF38-3B9514737964}"/>
                </a:ext>
              </a:extLst>
            </p:cNvPr>
            <p:cNvSpPr txBox="1">
              <a:spLocks/>
            </p:cNvSpPr>
            <p:nvPr/>
          </p:nvSpPr>
          <p:spPr>
            <a:xfrm>
              <a:off x="769257" y="13724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a:effectLst/>
                  <a:latin typeface="Consolas" panose="020B0609020204030204" pitchFamily="49" charset="0"/>
                  <a:ea typeface="Open Sans" panose="020B0606030504020204" pitchFamily="34" charset="0"/>
                  <a:cs typeface="Open Sans" panose="020B0606030504020204" pitchFamily="34" charset="0"/>
                </a:rPr>
                <a:t>unsigned int</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A6F1B0D3-8544-EA04-4E9B-22779E2B5B17}"/>
                </a:ext>
              </a:extLst>
            </p:cNvPr>
            <p:cNvSpPr txBox="1">
              <a:spLocks/>
            </p:cNvSpPr>
            <p:nvPr/>
          </p:nvSpPr>
          <p:spPr>
            <a:xfrm>
              <a:off x="769257" y="19185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4000" b="1" dirty="0">
                  <a:effectLst/>
                  <a:latin typeface="Consolas" panose="020B0609020204030204" pitchFamily="49" charset="0"/>
                  <a:ea typeface="Open Sans" panose="020B0606030504020204" pitchFamily="34" charset="0"/>
                  <a:cs typeface="Open Sans" panose="020B0606030504020204" pitchFamily="34" charset="0"/>
                </a:rPr>
                <a:t>целое число без знака</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3FB39429-9A6A-05BB-9CC6-E697D07B86E8}"/>
                </a:ext>
              </a:extLst>
            </p:cNvPr>
            <p:cNvSpPr txBox="1">
              <a:spLocks/>
            </p:cNvSpPr>
            <p:nvPr/>
          </p:nvSpPr>
          <p:spPr>
            <a:xfrm>
              <a:off x="769257" y="2946653"/>
              <a:ext cx="4602843" cy="9646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0…65535</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9" name="Подзаголовок 2">
              <a:extLst>
                <a:ext uri="{FF2B5EF4-FFF2-40B4-BE49-F238E27FC236}">
                  <a16:creationId xmlns:a16="http://schemas.microsoft.com/office/drawing/2014/main" id="{75DA7D97-5777-53BF-992F-3ED0EB3D8E74}"/>
                </a:ext>
              </a:extLst>
            </p:cNvPr>
            <p:cNvSpPr txBox="1">
              <a:spLocks/>
            </p:cNvSpPr>
            <p:nvPr/>
          </p:nvSpPr>
          <p:spPr>
            <a:xfrm>
              <a:off x="1880508" y="3911347"/>
              <a:ext cx="2380343"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2 </a:t>
              </a:r>
              <a:r>
                <a:rPr lang="ru-RU" sz="3200" b="1" dirty="0">
                  <a:effectLst/>
                  <a:latin typeface="Consolas" panose="020B0609020204030204" pitchFamily="49" charset="0"/>
                  <a:ea typeface="Open Sans" panose="020B0606030504020204" pitchFamily="34" charset="0"/>
                  <a:cs typeface="Open Sans" panose="020B0606030504020204" pitchFamily="34" charset="0"/>
                </a:rPr>
                <a:t>байта</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10" name="Подзаголовок 2">
              <a:extLst>
                <a:ext uri="{FF2B5EF4-FFF2-40B4-BE49-F238E27FC236}">
                  <a16:creationId xmlns:a16="http://schemas.microsoft.com/office/drawing/2014/main" id="{6134635B-D124-73F8-58BB-407E52723D55}"/>
                </a:ext>
              </a:extLst>
            </p:cNvPr>
            <p:cNvSpPr txBox="1">
              <a:spLocks/>
            </p:cNvSpPr>
            <p:nvPr/>
          </p:nvSpPr>
          <p:spPr>
            <a:xfrm>
              <a:off x="7931151" y="3911347"/>
              <a:ext cx="2380343"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effectLst/>
                  <a:latin typeface="Consolas" panose="020B0609020204030204" pitchFamily="49" charset="0"/>
                  <a:ea typeface="Open Sans" panose="020B0606030504020204" pitchFamily="34" charset="0"/>
                  <a:cs typeface="Open Sans" panose="020B0606030504020204" pitchFamily="34" charset="0"/>
                </a:rPr>
                <a:t>4 байта</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8205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744BFF7B-256B-EEBC-90A5-9A37119A32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364500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a:extLst>
              <a:ext uri="{FF2B5EF4-FFF2-40B4-BE49-F238E27FC236}">
                <a16:creationId xmlns:a16="http://schemas.microsoft.com/office/drawing/2014/main" id="{E641A527-DB31-1E8A-FDA2-09DACFC9976F}"/>
              </a:ext>
            </a:extLst>
          </p:cNvPr>
          <p:cNvGrpSpPr/>
          <p:nvPr/>
        </p:nvGrpSpPr>
        <p:grpSpPr>
          <a:xfrm>
            <a:off x="625929" y="1804349"/>
            <a:ext cx="10940143" cy="3249303"/>
            <a:chOff x="769257" y="1372485"/>
            <a:chExt cx="10940143" cy="3249303"/>
          </a:xfrm>
        </p:grpSpPr>
        <p:sp>
          <p:nvSpPr>
            <p:cNvPr id="2" name="Подзаголовок 2">
              <a:extLst>
                <a:ext uri="{FF2B5EF4-FFF2-40B4-BE49-F238E27FC236}">
                  <a16:creationId xmlns:a16="http://schemas.microsoft.com/office/drawing/2014/main" id="{28EC51FD-E176-70D9-F801-C63E556A2006}"/>
                </a:ext>
              </a:extLst>
            </p:cNvPr>
            <p:cNvSpPr txBox="1">
              <a:spLocks/>
            </p:cNvSpPr>
            <p:nvPr/>
          </p:nvSpPr>
          <p:spPr>
            <a:xfrm>
              <a:off x="6184900" y="2946653"/>
              <a:ext cx="5524500"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-2147483648…+2147483647</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069595F3-71C1-E55B-CF38-3B9514737964}"/>
                </a:ext>
              </a:extLst>
            </p:cNvPr>
            <p:cNvSpPr txBox="1">
              <a:spLocks/>
            </p:cNvSpPr>
            <p:nvPr/>
          </p:nvSpPr>
          <p:spPr>
            <a:xfrm>
              <a:off x="769257" y="13724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a:effectLst/>
                  <a:latin typeface="Consolas" panose="020B0609020204030204" pitchFamily="49" charset="0"/>
                  <a:ea typeface="Open Sans" panose="020B0606030504020204" pitchFamily="34" charset="0"/>
                  <a:cs typeface="Open Sans" panose="020B0606030504020204" pitchFamily="34" charset="0"/>
                </a:rPr>
                <a:t>signed int</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A6F1B0D3-8544-EA04-4E9B-22779E2B5B17}"/>
                </a:ext>
              </a:extLst>
            </p:cNvPr>
            <p:cNvSpPr txBox="1">
              <a:spLocks/>
            </p:cNvSpPr>
            <p:nvPr/>
          </p:nvSpPr>
          <p:spPr>
            <a:xfrm>
              <a:off x="769257" y="19185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4000" b="1" dirty="0">
                  <a:effectLst/>
                  <a:latin typeface="Consolas" panose="020B0609020204030204" pitchFamily="49" charset="0"/>
                  <a:ea typeface="Open Sans" panose="020B0606030504020204" pitchFamily="34" charset="0"/>
                  <a:cs typeface="Open Sans" panose="020B0606030504020204" pitchFamily="34" charset="0"/>
                </a:rPr>
                <a:t>целое число со знаком</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3FB39429-9A6A-05BB-9CC6-E697D07B86E8}"/>
                </a:ext>
              </a:extLst>
            </p:cNvPr>
            <p:cNvSpPr txBox="1">
              <a:spLocks/>
            </p:cNvSpPr>
            <p:nvPr/>
          </p:nvSpPr>
          <p:spPr>
            <a:xfrm>
              <a:off x="1324883" y="2946653"/>
              <a:ext cx="3491592"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-32768…+32767</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7" name="Подзаголовок 2">
              <a:extLst>
                <a:ext uri="{FF2B5EF4-FFF2-40B4-BE49-F238E27FC236}">
                  <a16:creationId xmlns:a16="http://schemas.microsoft.com/office/drawing/2014/main" id="{9942217D-A259-954B-A251-7391245584F1}"/>
                </a:ext>
              </a:extLst>
            </p:cNvPr>
            <p:cNvSpPr txBox="1">
              <a:spLocks/>
            </p:cNvSpPr>
            <p:nvPr/>
          </p:nvSpPr>
          <p:spPr>
            <a:xfrm>
              <a:off x="1880508" y="3911347"/>
              <a:ext cx="2380343"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effectLst/>
                  <a:latin typeface="Consolas" panose="020B0609020204030204" pitchFamily="49" charset="0"/>
                  <a:ea typeface="Open Sans" panose="020B0606030504020204" pitchFamily="34" charset="0"/>
                  <a:cs typeface="Open Sans" panose="020B0606030504020204" pitchFamily="34" charset="0"/>
                </a:rPr>
                <a:t>2 </a:t>
              </a:r>
              <a:r>
                <a:rPr lang="ru-RU" sz="3200" b="1" dirty="0">
                  <a:effectLst/>
                  <a:latin typeface="Consolas" panose="020B0609020204030204" pitchFamily="49" charset="0"/>
                  <a:ea typeface="Open Sans" panose="020B0606030504020204" pitchFamily="34" charset="0"/>
                  <a:cs typeface="Open Sans" panose="020B0606030504020204" pitchFamily="34" charset="0"/>
                </a:rPr>
                <a:t>байта</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8" name="Подзаголовок 2">
              <a:extLst>
                <a:ext uri="{FF2B5EF4-FFF2-40B4-BE49-F238E27FC236}">
                  <a16:creationId xmlns:a16="http://schemas.microsoft.com/office/drawing/2014/main" id="{55C2C902-7341-CFBB-3714-E4E9869CFED0}"/>
                </a:ext>
              </a:extLst>
            </p:cNvPr>
            <p:cNvSpPr txBox="1">
              <a:spLocks/>
            </p:cNvSpPr>
            <p:nvPr/>
          </p:nvSpPr>
          <p:spPr>
            <a:xfrm>
              <a:off x="7931151" y="3911347"/>
              <a:ext cx="2380343"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effectLst/>
                  <a:latin typeface="Consolas" panose="020B0609020204030204" pitchFamily="49" charset="0"/>
                  <a:ea typeface="Open Sans" panose="020B0606030504020204" pitchFamily="34" charset="0"/>
                  <a:cs typeface="Open Sans" panose="020B0606030504020204" pitchFamily="34" charset="0"/>
                </a:rPr>
                <a:t>4 байта</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6212150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B8B0A5B4-BC9E-5A64-A998-50E09CAC48D9}"/>
              </a:ext>
            </a:extLst>
          </p:cNvPr>
          <p:cNvGrpSpPr/>
          <p:nvPr/>
        </p:nvGrpSpPr>
        <p:grpSpPr>
          <a:xfrm>
            <a:off x="769257" y="1543335"/>
            <a:ext cx="10653486" cy="3771330"/>
            <a:chOff x="769257" y="1804349"/>
            <a:chExt cx="10653486" cy="3771330"/>
          </a:xfrm>
        </p:grpSpPr>
        <p:grpSp>
          <p:nvGrpSpPr>
            <p:cNvPr id="11" name="Группа 10">
              <a:extLst>
                <a:ext uri="{FF2B5EF4-FFF2-40B4-BE49-F238E27FC236}">
                  <a16:creationId xmlns:a16="http://schemas.microsoft.com/office/drawing/2014/main" id="{ED44F7D2-0F53-F31A-33F6-3BE95F27C654}"/>
                </a:ext>
              </a:extLst>
            </p:cNvPr>
            <p:cNvGrpSpPr/>
            <p:nvPr/>
          </p:nvGrpSpPr>
          <p:grpSpPr>
            <a:xfrm>
              <a:off x="769257" y="1804349"/>
              <a:ext cx="10653486" cy="1256541"/>
              <a:chOff x="769257" y="1372485"/>
              <a:chExt cx="10653486" cy="1256541"/>
            </a:xfrm>
          </p:grpSpPr>
          <p:sp>
            <p:nvSpPr>
              <p:cNvPr id="4" name="Подзаголовок 2">
                <a:extLst>
                  <a:ext uri="{FF2B5EF4-FFF2-40B4-BE49-F238E27FC236}">
                    <a16:creationId xmlns:a16="http://schemas.microsoft.com/office/drawing/2014/main" id="{069595F3-71C1-E55B-CF38-3B9514737964}"/>
                  </a:ext>
                </a:extLst>
              </p:cNvPr>
              <p:cNvSpPr txBox="1">
                <a:spLocks/>
              </p:cNvSpPr>
              <p:nvPr/>
            </p:nvSpPr>
            <p:spPr>
              <a:xfrm>
                <a:off x="769257" y="13724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a:effectLst/>
                    <a:latin typeface="Consolas" panose="020B0609020204030204" pitchFamily="49" charset="0"/>
                    <a:ea typeface="Open Sans" panose="020B0606030504020204" pitchFamily="34" charset="0"/>
                    <a:cs typeface="Open Sans" panose="020B0606030504020204" pitchFamily="34" charset="0"/>
                  </a:rPr>
                  <a:t>unsigned int</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A6F1B0D3-8544-EA04-4E9B-22779E2B5B17}"/>
                  </a:ext>
                </a:extLst>
              </p:cNvPr>
              <p:cNvSpPr txBox="1">
                <a:spLocks/>
              </p:cNvSpPr>
              <p:nvPr/>
            </p:nvSpPr>
            <p:spPr>
              <a:xfrm>
                <a:off x="769257" y="1918585"/>
                <a:ext cx="10653486" cy="7104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4000" b="1" dirty="0">
                    <a:effectLst/>
                    <a:latin typeface="Consolas" panose="020B0609020204030204" pitchFamily="49" charset="0"/>
                    <a:ea typeface="Open Sans" panose="020B0606030504020204" pitchFamily="34" charset="0"/>
                    <a:cs typeface="Open Sans" panose="020B0606030504020204" pitchFamily="34" charset="0"/>
                  </a:rPr>
                  <a:t>целое число без знака</a:t>
                </a:r>
                <a:endParaRPr lang="en-US" sz="4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grpSp>
        <p:sp>
          <p:nvSpPr>
            <p:cNvPr id="3" name="Google Shape;1094;p178">
              <a:extLst>
                <a:ext uri="{FF2B5EF4-FFF2-40B4-BE49-F238E27FC236}">
                  <a16:creationId xmlns:a16="http://schemas.microsoft.com/office/drawing/2014/main" id="{2C7B9EC3-15F8-B43B-5D6F-0C458DF3F823}"/>
                </a:ext>
              </a:extLst>
            </p:cNvPr>
            <p:cNvSpPr txBox="1">
              <a:spLocks/>
            </p:cNvSpPr>
            <p:nvPr/>
          </p:nvSpPr>
          <p:spPr>
            <a:xfrm>
              <a:off x="2679700" y="3186090"/>
              <a:ext cx="7112000" cy="841800"/>
            </a:xfrm>
            <a:prstGeom prst="rect">
              <a:avLst/>
            </a:prstGeom>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sz="4400" b="1" dirty="0">
                  <a:solidFill>
                    <a:schemeClr val="tx1"/>
                  </a:solidFill>
                  <a:latin typeface="Consolas" panose="020B0609020204030204" pitchFamily="49" charset="0"/>
                  <a:ea typeface="Consolas"/>
                  <a:cs typeface="Consolas"/>
                  <a:sym typeface="Consolas"/>
                </a:rPr>
                <a:t>9223372036854775807</a:t>
              </a:r>
            </a:p>
          </p:txBody>
        </p:sp>
        <p:sp>
          <p:nvSpPr>
            <p:cNvPr id="7" name="Подзаголовок 2">
              <a:extLst>
                <a:ext uri="{FF2B5EF4-FFF2-40B4-BE49-F238E27FC236}">
                  <a16:creationId xmlns:a16="http://schemas.microsoft.com/office/drawing/2014/main" id="{F78A5614-195D-20B2-2407-84372DA63A3C}"/>
                </a:ext>
              </a:extLst>
            </p:cNvPr>
            <p:cNvSpPr txBox="1">
              <a:spLocks/>
            </p:cNvSpPr>
            <p:nvPr/>
          </p:nvSpPr>
          <p:spPr>
            <a:xfrm>
              <a:off x="3282950" y="4153090"/>
              <a:ext cx="5626100" cy="142258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effectLst/>
                  <a:latin typeface="Consolas" panose="020B0609020204030204" pitchFamily="49" charset="0"/>
                  <a:ea typeface="Open Sans" panose="020B0606030504020204" pitchFamily="34" charset="0"/>
                  <a:cs typeface="Open Sans" panose="020B0606030504020204" pitchFamily="34" charset="0"/>
                </a:rPr>
                <a:t>8 байт</a:t>
              </a:r>
            </a:p>
            <a:p>
              <a:r>
                <a:rPr lang="ru-RU"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rPr>
                <a:t>64 бит</a:t>
              </a:r>
              <a:endParaRPr lang="en-US" sz="32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170553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8">
            <a:extLst>
              <a:ext uri="{FF2B5EF4-FFF2-40B4-BE49-F238E27FC236}">
                <a16:creationId xmlns:a16="http://schemas.microsoft.com/office/drawing/2014/main" id="{8B575963-3361-2911-60BC-FB91EA987AD6}"/>
              </a:ext>
            </a:extLst>
          </p:cNvPr>
          <p:cNvGraphicFramePr>
            <a:graphicFrameLocks noGrp="1"/>
          </p:cNvGraphicFramePr>
          <p:nvPr>
            <p:extLst>
              <p:ext uri="{D42A27DB-BD31-4B8C-83A1-F6EECF244321}">
                <p14:modId xmlns:p14="http://schemas.microsoft.com/office/powerpoint/2010/main" val="2646381680"/>
              </p:ext>
            </p:extLst>
          </p:nvPr>
        </p:nvGraphicFramePr>
        <p:xfrm>
          <a:off x="603068" y="960120"/>
          <a:ext cx="9745618" cy="4937760"/>
        </p:xfrm>
        <a:graphic>
          <a:graphicData uri="http://schemas.openxmlformats.org/drawingml/2006/table">
            <a:tbl>
              <a:tblPr firstRow="1" bandRow="1">
                <a:tableStyleId>{5C22544A-7EE6-4342-B048-85BDC9FD1C3A}</a:tableStyleId>
              </a:tblPr>
              <a:tblGrid>
                <a:gridCol w="3577046">
                  <a:extLst>
                    <a:ext uri="{9D8B030D-6E8A-4147-A177-3AD203B41FA5}">
                      <a16:colId xmlns:a16="http://schemas.microsoft.com/office/drawing/2014/main" val="1869125871"/>
                    </a:ext>
                  </a:extLst>
                </a:gridCol>
                <a:gridCol w="435428">
                  <a:extLst>
                    <a:ext uri="{9D8B030D-6E8A-4147-A177-3AD203B41FA5}">
                      <a16:colId xmlns:a16="http://schemas.microsoft.com/office/drawing/2014/main" val="1695498679"/>
                    </a:ext>
                  </a:extLst>
                </a:gridCol>
                <a:gridCol w="5733144">
                  <a:extLst>
                    <a:ext uri="{9D8B030D-6E8A-4147-A177-3AD203B41FA5}">
                      <a16:colId xmlns:a16="http://schemas.microsoft.com/office/drawing/2014/main" val="4028964169"/>
                    </a:ext>
                  </a:extLst>
                </a:gridCol>
              </a:tblGrid>
              <a:tr h="344257">
                <a:tc>
                  <a:txBody>
                    <a:bodyPr/>
                    <a:lstStyle/>
                    <a:p>
                      <a:pPr algn="l"/>
                      <a:r>
                        <a:rPr lang="en-US" sz="4800" b="0" dirty="0">
                          <a:solidFill>
                            <a:srgbClr val="D3DDFD"/>
                          </a:solidFill>
                          <a:latin typeface="Consolas" panose="020B0609020204030204" pitchFamily="49" charset="0"/>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440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a:t>
                      </a:r>
                      <a:r>
                        <a:rPr kumimoji="0" lang="en-US" sz="4800" b="0" i="0" u="none" strike="noStrike" kern="1200" cap="none" spc="0" normalizeH="0" baseline="0" noProof="0" dirty="0" err="1">
                          <a:ln>
                            <a:noFill/>
                          </a:ln>
                          <a:solidFill>
                            <a:srgbClr val="D3DDFD"/>
                          </a:solidFill>
                          <a:effectLst/>
                          <a:uLnTx/>
                          <a:uFillTx/>
                          <a:latin typeface="Consolas" panose="020B0609020204030204" pitchFamily="49" charset="0"/>
                          <a:ea typeface="+mn-ea"/>
                          <a:cs typeface="+mn-cs"/>
                        </a:rPr>
                        <a:t>i</a:t>
                      </a:r>
                      <a:endPar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%li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363371"/>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053815"/>
                  </a:ext>
                </a:extLst>
              </a:tr>
            </a:tbl>
          </a:graphicData>
        </a:graphic>
      </p:graphicFrame>
    </p:spTree>
    <p:extLst>
      <p:ext uri="{BB962C8B-B14F-4D97-AF65-F5344CB8AC3E}">
        <p14:creationId xmlns:p14="http://schemas.microsoft.com/office/powerpoint/2010/main" val="425095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8">
            <a:extLst>
              <a:ext uri="{FF2B5EF4-FFF2-40B4-BE49-F238E27FC236}">
                <a16:creationId xmlns:a16="http://schemas.microsoft.com/office/drawing/2014/main" id="{8B575963-3361-2911-60BC-FB91EA987AD6}"/>
              </a:ext>
            </a:extLst>
          </p:cNvPr>
          <p:cNvGraphicFramePr>
            <a:graphicFrameLocks noGrp="1"/>
          </p:cNvGraphicFramePr>
          <p:nvPr>
            <p:extLst>
              <p:ext uri="{D42A27DB-BD31-4B8C-83A1-F6EECF244321}">
                <p14:modId xmlns:p14="http://schemas.microsoft.com/office/powerpoint/2010/main" val="2132404634"/>
              </p:ext>
            </p:extLst>
          </p:nvPr>
        </p:nvGraphicFramePr>
        <p:xfrm>
          <a:off x="603068" y="960120"/>
          <a:ext cx="9745618" cy="4937760"/>
        </p:xfrm>
        <a:graphic>
          <a:graphicData uri="http://schemas.openxmlformats.org/drawingml/2006/table">
            <a:tbl>
              <a:tblPr firstRow="1" bandRow="1">
                <a:tableStyleId>{5C22544A-7EE6-4342-B048-85BDC9FD1C3A}</a:tableStyleId>
              </a:tblPr>
              <a:tblGrid>
                <a:gridCol w="3577046">
                  <a:extLst>
                    <a:ext uri="{9D8B030D-6E8A-4147-A177-3AD203B41FA5}">
                      <a16:colId xmlns:a16="http://schemas.microsoft.com/office/drawing/2014/main" val="1869125871"/>
                    </a:ext>
                  </a:extLst>
                </a:gridCol>
                <a:gridCol w="435428">
                  <a:extLst>
                    <a:ext uri="{9D8B030D-6E8A-4147-A177-3AD203B41FA5}">
                      <a16:colId xmlns:a16="http://schemas.microsoft.com/office/drawing/2014/main" val="1695498679"/>
                    </a:ext>
                  </a:extLst>
                </a:gridCol>
                <a:gridCol w="5733144">
                  <a:extLst>
                    <a:ext uri="{9D8B030D-6E8A-4147-A177-3AD203B41FA5}">
                      <a16:colId xmlns:a16="http://schemas.microsoft.com/office/drawing/2014/main" val="4028964169"/>
                    </a:ext>
                  </a:extLst>
                </a:gridCol>
              </a:tblGrid>
              <a:tr h="344257">
                <a:tc>
                  <a:txBody>
                    <a:bodyPr/>
                    <a:lstStyle/>
                    <a:p>
                      <a:pPr algn="l"/>
                      <a:r>
                        <a:rPr lang="en-US" sz="4800" b="0" dirty="0">
                          <a:solidFill>
                            <a:srgbClr val="D3DDFD"/>
                          </a:solidFill>
                          <a:latin typeface="Consolas" panose="020B0609020204030204" pitchFamily="49" charset="0"/>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440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a:t>
                      </a:r>
                      <a:r>
                        <a:rPr kumimoji="0" lang="en-US" sz="4800" b="0" i="0" u="none" strike="noStrike" kern="1200" cap="none" spc="0" normalizeH="0" baseline="0" noProof="0" dirty="0" err="1">
                          <a:ln>
                            <a:noFill/>
                          </a:ln>
                          <a:solidFill>
                            <a:srgbClr val="D3DDFD"/>
                          </a:solidFill>
                          <a:effectLst/>
                          <a:uLnTx/>
                          <a:uFillTx/>
                          <a:latin typeface="Consolas" panose="020B0609020204030204" pitchFamily="49" charset="0"/>
                          <a:ea typeface="+mn-ea"/>
                          <a:cs typeface="+mn-cs"/>
                        </a:rPr>
                        <a:t>i</a:t>
                      </a:r>
                      <a:endPar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%li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363371"/>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92D050"/>
                          </a:solidFill>
                          <a:effectLst/>
                          <a:uLnTx/>
                          <a:uFillTx/>
                          <a:latin typeface="Consolas" panose="020B0609020204030204" pitchFamily="49" charset="0"/>
                          <a:ea typeface="+mn-ea"/>
                          <a:cs typeface="+mn-cs"/>
                        </a:rPr>
                        <a:t>%f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053815"/>
                  </a:ext>
                </a:extLst>
              </a:tr>
            </a:tbl>
          </a:graphicData>
        </a:graphic>
      </p:graphicFrame>
    </p:spTree>
    <p:extLst>
      <p:ext uri="{BB962C8B-B14F-4D97-AF65-F5344CB8AC3E}">
        <p14:creationId xmlns:p14="http://schemas.microsoft.com/office/powerpoint/2010/main" val="19379541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Типы данных</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FD55E70-B779-E0B3-341E-9C601D1314B0}"/>
              </a:ext>
            </a:extLst>
          </p:cNvPr>
          <p:cNvSpPr>
            <a:spLocks noGrp="1"/>
          </p:cNvSpPr>
          <p:nvPr>
            <p:ph type="subTitle" idx="1"/>
          </p:nvPr>
        </p:nvSpPr>
        <p:spPr>
          <a:xfrm>
            <a:off x="559164" y="381000"/>
            <a:ext cx="9834215" cy="6305549"/>
          </a:xfrm>
        </p:spPr>
        <p:txBody>
          <a:bodyPr anchor="ctr">
            <a:normAutofit fontScale="92500" lnSpcReduction="10000"/>
          </a:bodyPr>
          <a:lstStyle/>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bool</a:t>
            </a:r>
          </a:p>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char</a:t>
            </a:r>
          </a:p>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double</a:t>
            </a:r>
          </a:p>
          <a:p>
            <a:pPr algn="l">
              <a:lnSpc>
                <a:spcPct val="150000"/>
              </a:lnSpc>
            </a:pPr>
            <a:r>
              <a:rPr lang="en-US" sz="36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rPr>
              <a:t>float</a:t>
            </a:r>
          </a:p>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int</a:t>
            </a:r>
          </a:p>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long</a:t>
            </a:r>
          </a:p>
          <a:p>
            <a:pPr algn="l">
              <a:lnSpc>
                <a:spcPct val="150000"/>
              </a:lnSpc>
            </a:pPr>
            <a:r>
              <a:rPr lang="en-US" sz="3600" dirty="0">
                <a:effectLst/>
                <a:latin typeface="Consolas" panose="020B0609020204030204" pitchFamily="49" charset="0"/>
                <a:ea typeface="Open Sans" panose="020B0606030504020204" pitchFamily="34" charset="0"/>
                <a:cs typeface="Open Sans" panose="020B0606030504020204" pitchFamily="34" charset="0"/>
              </a:rPr>
              <a:t>string</a:t>
            </a:r>
          </a:p>
        </p:txBody>
      </p:sp>
    </p:spTree>
    <p:extLst>
      <p:ext uri="{BB962C8B-B14F-4D97-AF65-F5344CB8AC3E}">
        <p14:creationId xmlns:p14="http://schemas.microsoft.com/office/powerpoint/2010/main" val="27448245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endParaRPr lang="ru-RU"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p:txBody>
      </p:sp>
      <p:sp>
        <p:nvSpPr>
          <p:cNvPr id="2" name="Подзаголовок 2">
            <a:extLst>
              <a:ext uri="{FF2B5EF4-FFF2-40B4-BE49-F238E27FC236}">
                <a16:creationId xmlns:a16="http://schemas.microsoft.com/office/drawing/2014/main" id="{4044BEFA-6487-6AD7-8300-71C6020C99B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Арифметические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63604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11371579" cy="6305549"/>
          </a:xfrm>
        </p:spPr>
        <p:txBody>
          <a:bodyPr anchor="ctr">
            <a:normAutofit/>
          </a:bodyPr>
          <a:lstStyle/>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ru-RU"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r>
              <a:rPr lang="ru-RU" sz="2800" b="1" dirty="0">
                <a:effectLst/>
                <a:latin typeface="Consolas" panose="020B0609020204030204" pitchFamily="49" charset="0"/>
                <a:ea typeface="Open Sans" panose="020B0606030504020204" pitchFamily="34" charset="0"/>
                <a:cs typeface="Open Sans" panose="020B0606030504020204" pitchFamily="34" charset="0"/>
              </a:rPr>
              <a:t>      делит числитель на знаменатель</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    </a:t>
            </a:r>
            <a:r>
              <a:rPr lang="ru-RU" sz="2800" b="1" dirty="0">
                <a:effectLst/>
                <a:latin typeface="Consolas" panose="020B0609020204030204" pitchFamily="49" charset="0"/>
                <a:ea typeface="Open Sans" panose="020B0606030504020204" pitchFamily="34" charset="0"/>
                <a:cs typeface="Open Sans" panose="020B0606030504020204" pitchFamily="34" charset="0"/>
              </a:rPr>
              <a:t>  определяет остаток после деления целых чисел</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a:p>
            <a:pPr algn="l">
              <a:lnSpc>
                <a:spcPct val="150000"/>
              </a:lnSpc>
            </a:pPr>
            <a:r>
              <a:rPr lang="en-US" sz="2800" b="1" dirty="0">
                <a:effectLst/>
                <a:latin typeface="Consolas" panose="020B0609020204030204" pitchFamily="49" charset="0"/>
                <a:ea typeface="Open Sans" panose="020B0606030504020204" pitchFamily="34" charset="0"/>
                <a:cs typeface="Open Sans" panose="020B0606030504020204" pitchFamily="34" charset="0"/>
              </a:rPr>
              <a:t>--</a:t>
            </a:r>
          </a:p>
        </p:txBody>
      </p:sp>
      <p:sp>
        <p:nvSpPr>
          <p:cNvPr id="2" name="Подзаголовок 2">
            <a:extLst>
              <a:ext uri="{FF2B5EF4-FFF2-40B4-BE49-F238E27FC236}">
                <a16:creationId xmlns:a16="http://schemas.microsoft.com/office/drawing/2014/main" id="{22956FFD-C3A6-2C2A-14D2-528B53C2FB2D}"/>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Арифметические операторы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04182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Усечение чисел</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9E6548B2-F7A7-1791-BB8B-4E9D3135BFEA}"/>
              </a:ext>
            </a:extLst>
          </p:cNvPr>
          <p:cNvSpPr txBox="1">
            <a:spLocks/>
          </p:cNvSpPr>
          <p:nvPr/>
        </p:nvSpPr>
        <p:spPr>
          <a:xfrm>
            <a:off x="1549048" y="3643591"/>
            <a:ext cx="9093904" cy="129126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1800" b="1" dirty="0">
                <a:effectLst/>
                <a:latin typeface="Open Sans" panose="020B0606030504020204" pitchFamily="34" charset="0"/>
                <a:ea typeface="Open Sans" panose="020B0606030504020204" pitchFamily="34" charset="0"/>
                <a:cs typeface="Open Sans" panose="020B0606030504020204" pitchFamily="34" charset="0"/>
              </a:rPr>
              <a:t>В программировании усечение может происходить, когда десятичное число вводится как целое число; оно усекается до нуля десятичных разрядов, поскольку целые числа не могут хранить нецелочисленные действительные числа.</a:t>
            </a:r>
            <a:endParaRPr lang="en-US" sz="18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03967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Преобразование типов</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B9B5C50D-4E5C-6449-A6A5-A6979818ECBD}"/>
              </a:ext>
            </a:extLst>
          </p:cNvPr>
          <p:cNvSpPr txBox="1">
            <a:spLocks/>
          </p:cNvSpPr>
          <p:nvPr/>
        </p:nvSpPr>
        <p:spPr>
          <a:xfrm>
            <a:off x="1549048" y="3643591"/>
            <a:ext cx="9093904" cy="129126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1800" b="1" dirty="0">
                <a:effectLst/>
                <a:latin typeface="Open Sans" panose="020B0606030504020204" pitchFamily="34" charset="0"/>
                <a:ea typeface="Open Sans" panose="020B0606030504020204" pitchFamily="34" charset="0"/>
                <a:cs typeface="Open Sans" panose="020B0606030504020204" pitchFamily="34" charset="0"/>
              </a:rPr>
              <a:t>процесс конвертации значения из одного типа в другой</a:t>
            </a:r>
            <a:endParaRPr lang="en-US" sz="18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163698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304296" y="2997706"/>
            <a:ext cx="9583409" cy="1472694"/>
          </a:xfrm>
        </p:spPr>
        <p:txBody>
          <a:bodyPr>
            <a:normAutofit/>
          </a:bodyPr>
          <a:lstStyle/>
          <a:p>
            <a:r>
              <a:rPr lang="ru-RU" sz="2800" b="1" dirty="0">
                <a:effectLst/>
                <a:latin typeface="Open Sans" panose="020B0606030504020204" pitchFamily="34" charset="0"/>
                <a:ea typeface="Open Sans" panose="020B0606030504020204" pitchFamily="34" charset="0"/>
                <a:cs typeface="Open Sans" panose="020B0606030504020204" pitchFamily="34" charset="0"/>
              </a:rPr>
              <a:t>Погрешности арифметики с плавающей точкой</a:t>
            </a:r>
            <a:endParaRPr lang="en-US" sz="28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E0E55665-4DAC-83A0-B738-D614C188FEA3}"/>
              </a:ext>
            </a:extLst>
          </p:cNvPr>
          <p:cNvSpPr txBox="1">
            <a:spLocks/>
          </p:cNvSpPr>
          <p:nvPr/>
        </p:nvSpPr>
        <p:spPr>
          <a:xfrm>
            <a:off x="1549048" y="3643591"/>
            <a:ext cx="9093904" cy="185732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1800" b="1" dirty="0">
                <a:effectLst/>
                <a:latin typeface="Open Sans" panose="020B0606030504020204" pitchFamily="34" charset="0"/>
                <a:ea typeface="Open Sans" panose="020B0606030504020204" pitchFamily="34" charset="0"/>
                <a:cs typeface="Open Sans" panose="020B0606030504020204" pitchFamily="34" charset="0"/>
              </a:rPr>
              <a:t>Десятичные значения с плавающей запятой обычно не имеют точного двоичного представления. Это побочный эффект того, как центральный процессор представляет данные с плавающей запятой. По этой причине вы можете столкнуться с некоторой потерей точности, а некоторые операции с плавающей запятой могут привести к неожиданным результатам.</a:t>
            </a:r>
            <a:endParaRPr lang="en-US" sz="18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20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8446658-5B46-467D-076B-4417921CDE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2" name="Прямоугольник 1">
            <a:extLst>
              <a:ext uri="{FF2B5EF4-FFF2-40B4-BE49-F238E27FC236}">
                <a16:creationId xmlns:a16="http://schemas.microsoft.com/office/drawing/2014/main" id="{0B27E2E4-0748-654D-2493-1C18EF56F89E}"/>
              </a:ext>
            </a:extLst>
          </p:cNvPr>
          <p:cNvSpPr/>
          <p:nvPr/>
        </p:nvSpPr>
        <p:spPr>
          <a:xfrm>
            <a:off x="2184400" y="0"/>
            <a:ext cx="10007600" cy="4081463"/>
          </a:xfrm>
          <a:prstGeom prst="rect">
            <a:avLst/>
          </a:prstGeom>
          <a:solidFill>
            <a:schemeClr val="tx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8643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effectLst/>
                <a:latin typeface="Consolas" panose="020B0609020204030204" pitchFamily="49" charset="0"/>
              </a:rPr>
              <a:t>1999</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4248969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19</a:t>
            </a:r>
            <a:r>
              <a:rPr lang="ru-RU" sz="16600" dirty="0">
                <a:effectLst/>
                <a:latin typeface="Consolas" panose="020B0609020204030204" pitchFamily="49" charset="0"/>
              </a:rPr>
              <a:t>99</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32764263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BB64AF42-6126-7D68-452D-F532D89B754D}"/>
              </a:ext>
            </a:extLst>
          </p:cNvPr>
          <p:cNvSpPr>
            <a:spLocks noGrp="1"/>
          </p:cNvSpPr>
          <p:nvPr>
            <p:ph type="subTitle" idx="1"/>
          </p:nvPr>
        </p:nvSpPr>
        <p:spPr>
          <a:xfrm>
            <a:off x="1375983" y="2008473"/>
            <a:ext cx="9440034" cy="2855801"/>
          </a:xfrm>
        </p:spPr>
        <p:txBody>
          <a:bodyPr>
            <a:normAutofit/>
          </a:bodyPr>
          <a:lstStyle/>
          <a:p>
            <a:r>
              <a:rPr lang="ru-RU" sz="16600" dirty="0">
                <a:solidFill>
                  <a:schemeClr val="bg1">
                    <a:lumMod val="75000"/>
                    <a:lumOff val="25000"/>
                  </a:schemeClr>
                </a:solidFill>
                <a:effectLst/>
                <a:latin typeface="Consolas" panose="020B0609020204030204" pitchFamily="49" charset="0"/>
              </a:rPr>
              <a:t>19</a:t>
            </a:r>
            <a:r>
              <a:rPr lang="ru-RU" sz="16600" dirty="0">
                <a:effectLst/>
                <a:latin typeface="Consolas" panose="020B0609020204030204" pitchFamily="49" charset="0"/>
              </a:rPr>
              <a:t>00</a:t>
            </a:r>
            <a:endParaRPr lang="en-US" sz="16600" dirty="0">
              <a:effectLst/>
              <a:latin typeface="Consolas" panose="020B0609020204030204" pitchFamily="49" charset="0"/>
            </a:endParaRPr>
          </a:p>
        </p:txBody>
      </p:sp>
    </p:spTree>
    <p:extLst>
      <p:ext uri="{BB962C8B-B14F-4D97-AF65-F5344CB8AC3E}">
        <p14:creationId xmlns:p14="http://schemas.microsoft.com/office/powerpoint/2010/main" val="15488569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Проблема 2038 года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035693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Проблема 2038 года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55BDDB00-352F-3849-6E06-16D308AB8A80}"/>
              </a:ext>
            </a:extLst>
          </p:cNvPr>
          <p:cNvSpPr txBox="1">
            <a:spLocks/>
          </p:cNvSpPr>
          <p:nvPr/>
        </p:nvSpPr>
        <p:spPr>
          <a:xfrm>
            <a:off x="1549048" y="3759706"/>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2800" b="1" dirty="0">
                <a:solidFill>
                  <a:srgbClr val="FFC000"/>
                </a:solidFill>
                <a:effectLst/>
                <a:latin typeface="Open Sans" panose="020B0606030504020204" pitchFamily="34" charset="0"/>
                <a:ea typeface="Open Sans" panose="020B0606030504020204" pitchFamily="34" charset="0"/>
                <a:cs typeface="Open Sans" panose="020B0606030504020204" pitchFamily="34" charset="0"/>
              </a:rPr>
              <a:t>19 января 2038 года</a:t>
            </a:r>
            <a:endParaRPr lang="en-US" sz="2800" b="1" dirty="0">
              <a:solidFill>
                <a:srgbClr val="FFC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71118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104974" y="3130803"/>
            <a:ext cx="5982052" cy="596394"/>
          </a:xfrm>
        </p:spPr>
        <p:txBody>
          <a:bodyPr>
            <a:normAutofit/>
          </a:bodyPr>
          <a:lstStyle/>
          <a:p>
            <a:r>
              <a:rPr lang="ru-RU" sz="2800" b="1" dirty="0">
                <a:effectLst/>
                <a:latin typeface="Consolas" panose="020B0609020204030204" pitchFamily="49" charset="0"/>
                <a:ea typeface="Open Sans" panose="020B0606030504020204" pitchFamily="34" charset="0"/>
                <a:cs typeface="Open Sans" panose="020B0606030504020204" pitchFamily="34" charset="0"/>
              </a:rPr>
              <a:t>00</a:t>
            </a:r>
            <a:r>
              <a:rPr lang="en-US" sz="2800" b="1" dirty="0">
                <a:effectLst/>
                <a:latin typeface="Consolas" panose="020B0609020204030204" pitchFamily="49" charset="0"/>
                <a:ea typeface="Open Sans" panose="020B0606030504020204" pitchFamily="34" charset="0"/>
                <a:cs typeface="Open Sans" panose="020B0606030504020204" pitchFamily="34" charset="0"/>
              </a:rPr>
              <a:t>:00:00 1970-01-01</a:t>
            </a:r>
            <a:r>
              <a:rPr lang="ru-RU" sz="2800" b="1" dirty="0">
                <a:effectLst/>
                <a:latin typeface="Consolas" panose="020B0609020204030204" pitchFamily="49" charset="0"/>
                <a:ea typeface="Open Sans" panose="020B0606030504020204" pitchFamily="34" charset="0"/>
                <a:cs typeface="Open Sans" panose="020B0606030504020204" pitchFamily="34" charset="0"/>
              </a:rPr>
              <a:t> </a:t>
            </a:r>
            <a:r>
              <a:rPr lang="en-US" sz="2800" b="1" dirty="0">
                <a:effectLst/>
                <a:latin typeface="Consolas" panose="020B0609020204030204" pitchFamily="49" charset="0"/>
                <a:ea typeface="Open Sans" panose="020B0606030504020204" pitchFamily="34" charset="0"/>
                <a:cs typeface="Open Sans" panose="020B0606030504020204" pitchFamily="34" charset="0"/>
              </a:rPr>
              <a:t>UTC</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890753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104974" y="3130803"/>
            <a:ext cx="5982052" cy="596394"/>
          </a:xfrm>
        </p:spPr>
        <p:txBody>
          <a:bodyPr>
            <a:normAutofit/>
          </a:bodyPr>
          <a:lstStyle/>
          <a:p>
            <a:r>
              <a:rPr lang="ru-RU" sz="2800" b="1" dirty="0">
                <a:effectLst/>
                <a:latin typeface="Consolas" panose="020B0609020204030204" pitchFamily="49" charset="0"/>
                <a:ea typeface="Open Sans" panose="020B0606030504020204" pitchFamily="34" charset="0"/>
                <a:cs typeface="Open Sans" panose="020B0606030504020204" pitchFamily="34" charset="0"/>
              </a:rPr>
              <a:t>00</a:t>
            </a:r>
            <a:r>
              <a:rPr lang="en-US" sz="2800" b="1" dirty="0">
                <a:effectLst/>
                <a:latin typeface="Consolas" panose="020B0609020204030204" pitchFamily="49" charset="0"/>
                <a:ea typeface="Open Sans" panose="020B0606030504020204" pitchFamily="34" charset="0"/>
                <a:cs typeface="Open Sans" panose="020B0606030504020204" pitchFamily="34" charset="0"/>
              </a:rPr>
              <a:t>:00:00 1970-01-01</a:t>
            </a:r>
            <a:r>
              <a:rPr lang="ru-RU" sz="2800" b="1" dirty="0">
                <a:effectLst/>
                <a:latin typeface="Consolas" panose="020B0609020204030204" pitchFamily="49" charset="0"/>
                <a:ea typeface="Open Sans" panose="020B0606030504020204" pitchFamily="34" charset="0"/>
                <a:cs typeface="Open Sans" panose="020B0606030504020204" pitchFamily="34" charset="0"/>
              </a:rPr>
              <a:t> </a:t>
            </a:r>
            <a:r>
              <a:rPr lang="en-US" sz="2800" b="1" dirty="0">
                <a:effectLst/>
                <a:latin typeface="Consolas" panose="020B0609020204030204" pitchFamily="49" charset="0"/>
                <a:ea typeface="Open Sans" panose="020B0606030504020204" pitchFamily="34" charset="0"/>
                <a:cs typeface="Open Sans" panose="020B0606030504020204" pitchFamily="34" charset="0"/>
              </a:rPr>
              <a:t>UTC</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F56F5749-F948-2765-9E00-3A168B401D02}"/>
              </a:ext>
            </a:extLst>
          </p:cNvPr>
          <p:cNvSpPr txBox="1">
            <a:spLocks/>
          </p:cNvSpPr>
          <p:nvPr/>
        </p:nvSpPr>
        <p:spPr>
          <a:xfrm>
            <a:off x="3282950" y="3892077"/>
            <a:ext cx="5626100" cy="85772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32</a:t>
            </a:r>
            <a:r>
              <a:rPr lang="ru-RU"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 бит</a:t>
            </a:r>
            <a:endPar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65338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104974" y="3130803"/>
            <a:ext cx="5982052" cy="596394"/>
          </a:xfrm>
        </p:spPr>
        <p:txBody>
          <a:bodyPr>
            <a:normAutofit/>
          </a:bodyPr>
          <a:lstStyle/>
          <a:p>
            <a:r>
              <a:rPr lang="ru-RU" sz="2800" b="1" dirty="0">
                <a:effectLst/>
                <a:latin typeface="Consolas" panose="020B0609020204030204" pitchFamily="49" charset="0"/>
                <a:ea typeface="Open Sans" panose="020B0606030504020204" pitchFamily="34" charset="0"/>
                <a:cs typeface="Open Sans" panose="020B0606030504020204" pitchFamily="34" charset="0"/>
              </a:rPr>
              <a:t>00</a:t>
            </a:r>
            <a:r>
              <a:rPr lang="en-US" sz="2800" b="1" dirty="0">
                <a:effectLst/>
                <a:latin typeface="Consolas" panose="020B0609020204030204" pitchFamily="49" charset="0"/>
                <a:ea typeface="Open Sans" panose="020B0606030504020204" pitchFamily="34" charset="0"/>
                <a:cs typeface="Open Sans" panose="020B0606030504020204" pitchFamily="34" charset="0"/>
              </a:rPr>
              <a:t>:00:00 1970-01-01</a:t>
            </a:r>
            <a:r>
              <a:rPr lang="ru-RU" sz="2800" b="1" dirty="0">
                <a:effectLst/>
                <a:latin typeface="Consolas" panose="020B0609020204030204" pitchFamily="49" charset="0"/>
                <a:ea typeface="Open Sans" panose="020B0606030504020204" pitchFamily="34" charset="0"/>
                <a:cs typeface="Open Sans" panose="020B0606030504020204" pitchFamily="34" charset="0"/>
              </a:rPr>
              <a:t> </a:t>
            </a:r>
            <a:r>
              <a:rPr lang="en-US" sz="2800" b="1" dirty="0">
                <a:effectLst/>
                <a:latin typeface="Consolas" panose="020B0609020204030204" pitchFamily="49" charset="0"/>
                <a:ea typeface="Open Sans" panose="020B0606030504020204" pitchFamily="34" charset="0"/>
                <a:cs typeface="Open Sans" panose="020B0606030504020204" pitchFamily="34" charset="0"/>
              </a:rPr>
              <a:t>UTC</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A539F3BF-25DA-1001-1C33-AEF57895EE0C}"/>
              </a:ext>
            </a:extLst>
          </p:cNvPr>
          <p:cNvSpPr txBox="1">
            <a:spLocks/>
          </p:cNvSpPr>
          <p:nvPr/>
        </p:nvSpPr>
        <p:spPr>
          <a:xfrm>
            <a:off x="1225374" y="4914681"/>
            <a:ext cx="2267126" cy="5963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800" b="1" dirty="0">
                <a:effectLst/>
                <a:latin typeface="Consolas" panose="020B0609020204030204" pitchFamily="49" charset="0"/>
                <a:ea typeface="Open Sans" panose="020B0606030504020204" pitchFamily="34" charset="0"/>
                <a:cs typeface="Open Sans" panose="020B0606030504020204" pitchFamily="34" charset="0"/>
              </a:rPr>
              <a:t>1901-12-13</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EF6F566D-6BCC-3108-65A5-5DF0D9FC0D32}"/>
              </a:ext>
            </a:extLst>
          </p:cNvPr>
          <p:cNvSpPr txBox="1">
            <a:spLocks/>
          </p:cNvSpPr>
          <p:nvPr/>
        </p:nvSpPr>
        <p:spPr>
          <a:xfrm>
            <a:off x="3282950" y="3892077"/>
            <a:ext cx="5626100" cy="85772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32</a:t>
            </a:r>
            <a:r>
              <a:rPr lang="ru-RU"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 бит</a:t>
            </a:r>
            <a:endPar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57535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104974" y="3130803"/>
            <a:ext cx="5982052" cy="596394"/>
          </a:xfrm>
        </p:spPr>
        <p:txBody>
          <a:bodyPr>
            <a:normAutofit/>
          </a:bodyPr>
          <a:lstStyle/>
          <a:p>
            <a:r>
              <a:rPr lang="ru-RU" sz="2800" b="1" dirty="0">
                <a:effectLst/>
                <a:latin typeface="Consolas" panose="020B0609020204030204" pitchFamily="49" charset="0"/>
                <a:ea typeface="Open Sans" panose="020B0606030504020204" pitchFamily="34" charset="0"/>
                <a:cs typeface="Open Sans" panose="020B0606030504020204" pitchFamily="34" charset="0"/>
              </a:rPr>
              <a:t>00</a:t>
            </a:r>
            <a:r>
              <a:rPr lang="en-US" sz="2800" b="1" dirty="0">
                <a:effectLst/>
                <a:latin typeface="Consolas" panose="020B0609020204030204" pitchFamily="49" charset="0"/>
                <a:ea typeface="Open Sans" panose="020B0606030504020204" pitchFamily="34" charset="0"/>
                <a:cs typeface="Open Sans" panose="020B0606030504020204" pitchFamily="34" charset="0"/>
              </a:rPr>
              <a:t>:00:00 1970-01-01</a:t>
            </a:r>
            <a:r>
              <a:rPr lang="ru-RU" sz="2800" b="1" dirty="0">
                <a:effectLst/>
                <a:latin typeface="Consolas" panose="020B0609020204030204" pitchFamily="49" charset="0"/>
                <a:ea typeface="Open Sans" panose="020B0606030504020204" pitchFamily="34" charset="0"/>
                <a:cs typeface="Open Sans" panose="020B0606030504020204" pitchFamily="34" charset="0"/>
              </a:rPr>
              <a:t> </a:t>
            </a:r>
            <a:r>
              <a:rPr lang="en-US" sz="2800" b="1" dirty="0">
                <a:effectLst/>
                <a:latin typeface="Consolas" panose="020B0609020204030204" pitchFamily="49" charset="0"/>
                <a:ea typeface="Open Sans" panose="020B0606030504020204" pitchFamily="34" charset="0"/>
                <a:cs typeface="Open Sans" panose="020B0606030504020204" pitchFamily="34" charset="0"/>
              </a:rPr>
              <a:t>UTC</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447457DE-0E37-9103-3D3E-05DE4BE30D77}"/>
              </a:ext>
            </a:extLst>
          </p:cNvPr>
          <p:cNvSpPr txBox="1">
            <a:spLocks/>
          </p:cNvSpPr>
          <p:nvPr/>
        </p:nvSpPr>
        <p:spPr>
          <a:xfrm>
            <a:off x="3282950" y="3892077"/>
            <a:ext cx="5626100" cy="85772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32</a:t>
            </a:r>
            <a:r>
              <a:rPr lang="ru-RU"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rPr>
              <a:t> бит</a:t>
            </a:r>
            <a:endParaRPr lang="en-US" sz="3200" b="1" dirty="0">
              <a:solidFill>
                <a:schemeClr val="tx1">
                  <a:lumMod val="50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A539F3BF-25DA-1001-1C33-AEF57895EE0C}"/>
              </a:ext>
            </a:extLst>
          </p:cNvPr>
          <p:cNvSpPr txBox="1">
            <a:spLocks/>
          </p:cNvSpPr>
          <p:nvPr/>
        </p:nvSpPr>
        <p:spPr>
          <a:xfrm>
            <a:off x="1225374" y="4914681"/>
            <a:ext cx="2267126" cy="5963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800" b="1" dirty="0">
                <a:effectLst/>
                <a:latin typeface="Consolas" panose="020B0609020204030204" pitchFamily="49" charset="0"/>
                <a:ea typeface="Open Sans" panose="020B0606030504020204" pitchFamily="34" charset="0"/>
                <a:cs typeface="Open Sans" panose="020B0606030504020204" pitchFamily="34" charset="0"/>
              </a:rPr>
              <a:t>1901-12-13</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BC01D20B-AFA4-DEEE-C3FD-6CA0C0998F0C}"/>
              </a:ext>
            </a:extLst>
          </p:cNvPr>
          <p:cNvSpPr txBox="1">
            <a:spLocks/>
          </p:cNvSpPr>
          <p:nvPr/>
        </p:nvSpPr>
        <p:spPr>
          <a:xfrm>
            <a:off x="8699500" y="4914681"/>
            <a:ext cx="2267126" cy="5963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800" b="1" dirty="0">
                <a:effectLst/>
                <a:latin typeface="Consolas" panose="020B0609020204030204" pitchFamily="49" charset="0"/>
                <a:ea typeface="Open Sans" panose="020B0606030504020204" pitchFamily="34" charset="0"/>
                <a:cs typeface="Open Sans" panose="020B0606030504020204" pitchFamily="34" charset="0"/>
              </a:rPr>
              <a:t>2038-01-19</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65334060-1FDF-6A81-84E7-A857A0956C4D}"/>
              </a:ext>
            </a:extLst>
          </p:cNvPr>
          <p:cNvSpPr txBox="1">
            <a:spLocks/>
          </p:cNvSpPr>
          <p:nvPr/>
        </p:nvSpPr>
        <p:spPr>
          <a:xfrm>
            <a:off x="8524963" y="5511075"/>
            <a:ext cx="2616200" cy="59639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800" b="1" dirty="0">
                <a:effectLst/>
                <a:latin typeface="Consolas" panose="020B0609020204030204" pitchFamily="49" charset="0"/>
                <a:ea typeface="Open Sans" panose="020B0606030504020204" pitchFamily="34" charset="0"/>
                <a:cs typeface="Open Sans" panose="020B0606030504020204" pitchFamily="34" charset="0"/>
              </a:rPr>
              <a:t>03:04:08 UTC</a:t>
            </a:r>
            <a:endParaRPr lang="en-US" sz="28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2024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descr="Изображение выглядит как текст, чек, белый, алгебра&#10;&#10;Автоматически созданное описание">
            <a:extLst>
              <a:ext uri="{FF2B5EF4-FFF2-40B4-BE49-F238E27FC236}">
                <a16:creationId xmlns:a16="http://schemas.microsoft.com/office/drawing/2014/main" id="{B424E465-FB87-35DC-4772-5AF9FC60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489075"/>
            <a:ext cx="11938000" cy="3879850"/>
          </a:xfrm>
          <a:prstGeom prst="rect">
            <a:avLst/>
          </a:prstGeom>
        </p:spPr>
      </p:pic>
    </p:spTree>
    <p:extLst>
      <p:ext uri="{BB962C8B-B14F-4D97-AF65-F5344CB8AC3E}">
        <p14:creationId xmlns:p14="http://schemas.microsoft.com/office/powerpoint/2010/main" val="98920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8446658-5B46-467D-076B-4417921CDE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E2DAD560-FCE0-859A-22DF-D0C855CAF0B2}"/>
              </a:ext>
            </a:extLst>
          </p:cNvPr>
          <p:cNvSpPr/>
          <p:nvPr/>
        </p:nvSpPr>
        <p:spPr>
          <a:xfrm>
            <a:off x="2184400" y="4086225"/>
            <a:ext cx="10007600" cy="2771775"/>
          </a:xfrm>
          <a:prstGeom prst="rect">
            <a:avLst/>
          </a:prstGeom>
          <a:solidFill>
            <a:schemeClr val="tx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8501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oogle Shape;1482;p242">
            <a:extLst>
              <a:ext uri="{FF2B5EF4-FFF2-40B4-BE49-F238E27FC236}">
                <a16:creationId xmlns:a16="http://schemas.microsoft.com/office/drawing/2014/main" id="{B10D9C7D-CA6A-1FB7-0B60-5F849894BF22}"/>
              </a:ext>
            </a:extLst>
          </p:cNvPr>
          <p:cNvPicPr preferRelativeResize="0"/>
          <p:nvPr/>
        </p:nvPicPr>
        <p:blipFill>
          <a:blip r:embed="rId3">
            <a:alphaModFix/>
          </a:blip>
          <a:stretch>
            <a:fillRect/>
          </a:stretch>
        </p:blipFill>
        <p:spPr>
          <a:xfrm>
            <a:off x="3657365" y="54102"/>
            <a:ext cx="4877271" cy="6749797"/>
          </a:xfrm>
          <a:prstGeom prst="rect">
            <a:avLst/>
          </a:prstGeom>
          <a:noFill/>
          <a:ln>
            <a:noFill/>
          </a:ln>
        </p:spPr>
      </p:pic>
    </p:spTree>
    <p:extLst>
      <p:ext uri="{BB962C8B-B14F-4D97-AF65-F5344CB8AC3E}">
        <p14:creationId xmlns:p14="http://schemas.microsoft.com/office/powerpoint/2010/main" val="31774865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Надстройка 5">
                <a:extLst>
                  <a:ext uri="{FF2B5EF4-FFF2-40B4-BE49-F238E27FC236}">
                    <a16:creationId xmlns:a16="http://schemas.microsoft.com/office/drawing/2014/main" id="{289CAF3A-F7E4-2C75-7298-CF0F0B80ABCB}"/>
                  </a:ext>
                </a:extLst>
              </p:cNvPr>
              <p:cNvGraphicFramePr>
                <a:graphicFrameLocks noGrp="1"/>
              </p:cNvGraphicFramePr>
              <p:nvPr>
                <p:extLst>
                  <p:ext uri="{D42A27DB-BD31-4B8C-83A1-F6EECF244321}">
                    <p14:modId xmlns:p14="http://schemas.microsoft.com/office/powerpoint/2010/main" val="2150188779"/>
                  </p:ext>
                </p:extLst>
              </p:nvPr>
            </p:nvGraphicFramePr>
            <p:xfrm>
              <a:off x="304800" y="292100"/>
              <a:ext cx="11595100" cy="641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Надстройка 5">
                <a:extLst>
                  <a:ext uri="{FF2B5EF4-FFF2-40B4-BE49-F238E27FC236}">
                    <a16:creationId xmlns:a16="http://schemas.microsoft.com/office/drawing/2014/main" id="{289CAF3A-F7E4-2C75-7298-CF0F0B80ABCB}"/>
                  </a:ext>
                </a:extLst>
              </p:cNvPr>
              <p:cNvPicPr>
                <a:picLocks noGrp="1" noRot="1" noChangeAspect="1" noMove="1" noResize="1" noEditPoints="1" noAdjustHandles="1" noChangeArrowheads="1" noChangeShapeType="1"/>
              </p:cNvPicPr>
              <p:nvPr/>
            </p:nvPicPr>
            <p:blipFill>
              <a:blip r:embed="rId3"/>
              <a:stretch>
                <a:fillRect/>
              </a:stretch>
            </p:blipFill>
            <p:spPr>
              <a:xfrm>
                <a:off x="304800" y="292100"/>
                <a:ext cx="11595100" cy="6413500"/>
              </a:xfrm>
              <a:prstGeom prst="rect">
                <a:avLst/>
              </a:prstGeom>
            </p:spPr>
          </p:pic>
        </mc:Fallback>
      </mc:AlternateContent>
    </p:spTree>
    <p:extLst>
      <p:ext uri="{BB962C8B-B14F-4D97-AF65-F5344CB8AC3E}">
        <p14:creationId xmlns:p14="http://schemas.microsoft.com/office/powerpoint/2010/main" val="4714152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76BD8B-AACF-5475-B684-111074C2098D}"/>
              </a:ext>
            </a:extLst>
          </p:cNvPr>
          <p:cNvSpPr>
            <a:spLocks noGrp="1"/>
          </p:cNvSpPr>
          <p:nvPr>
            <p:ph type="ctrTitle"/>
          </p:nvPr>
        </p:nvSpPr>
        <p:spPr>
          <a:xfrm>
            <a:off x="1366761" y="2891121"/>
            <a:ext cx="9458478" cy="1075758"/>
          </a:xfrm>
        </p:spPr>
        <p:txBody>
          <a:bodyPr>
            <a:normAutofit fontScale="90000"/>
          </a:bodyPr>
          <a:lstStyle/>
          <a:p>
            <a:pPr algn="l"/>
            <a:r>
              <a:rPr lang="en-US" sz="7200" b="1" dirty="0">
                <a:latin typeface="Consolas" panose="020B0609020204030204" pitchFamily="49" charset="0"/>
              </a:rPr>
              <a:t>Computer Science</a:t>
            </a:r>
            <a:r>
              <a:rPr lang="ru-RU" sz="7200" b="1" dirty="0">
                <a:latin typeface="Consolas" panose="020B0609020204030204" pitchFamily="49" charset="0"/>
              </a:rPr>
              <a:t> 101</a:t>
            </a:r>
            <a:endParaRPr lang="en-US" sz="7200" b="1" dirty="0">
              <a:latin typeface="Consolas" panose="020B0609020204030204" pitchFamily="49" charset="0"/>
            </a:endParaRPr>
          </a:p>
        </p:txBody>
      </p:sp>
    </p:spTree>
    <p:extLst>
      <p:ext uri="{BB962C8B-B14F-4D97-AF65-F5344CB8AC3E}">
        <p14:creationId xmlns:p14="http://schemas.microsoft.com/office/powerpoint/2010/main" val="318771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8446658-5B46-467D-076B-4417921CDE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2" name="Прямоугольник 1">
            <a:extLst>
              <a:ext uri="{FF2B5EF4-FFF2-40B4-BE49-F238E27FC236}">
                <a16:creationId xmlns:a16="http://schemas.microsoft.com/office/drawing/2014/main" id="{4B4F71C2-2E6A-FAB1-ED15-2C7DE447A57F}"/>
              </a:ext>
            </a:extLst>
          </p:cNvPr>
          <p:cNvSpPr/>
          <p:nvPr/>
        </p:nvSpPr>
        <p:spPr>
          <a:xfrm>
            <a:off x="419100" y="0"/>
            <a:ext cx="1765300" cy="6858000"/>
          </a:xfrm>
          <a:prstGeom prst="rect">
            <a:avLst/>
          </a:prstGeom>
          <a:solidFill>
            <a:schemeClr val="tx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943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8446658-5B46-467D-076B-4417921CDE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55ABDEC6-F186-7EA1-6947-2CC722F8BDB1}"/>
              </a:ext>
            </a:extLst>
          </p:cNvPr>
          <p:cNvSpPr/>
          <p:nvPr/>
        </p:nvSpPr>
        <p:spPr>
          <a:xfrm>
            <a:off x="0" y="0"/>
            <a:ext cx="419100" cy="6858000"/>
          </a:xfrm>
          <a:prstGeom prst="rect">
            <a:avLst/>
          </a:prstGeom>
          <a:solidFill>
            <a:schemeClr val="tx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62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Ссылка на слайд 2">
                <a:extLst>
                  <a:ext uri="{FF2B5EF4-FFF2-40B4-BE49-F238E27FC236}">
                    <a16:creationId xmlns:a16="http://schemas.microsoft.com/office/drawing/2014/main" id="{A37A9A81-9CBF-7B08-EEBF-68913DC312FC}"/>
                  </a:ext>
                </a:extLst>
              </p:cNvPr>
              <p:cNvGraphicFramePr>
                <a:graphicFrameLocks noChangeAspect="1"/>
              </p:cNvGraphicFramePr>
              <p:nvPr>
                <p:extLst>
                  <p:ext uri="{D42A27DB-BD31-4B8C-83A1-F6EECF244321}">
                    <p14:modId xmlns:p14="http://schemas.microsoft.com/office/powerpoint/2010/main" val="3743451905"/>
                  </p:ext>
                </p:extLst>
              </p:nvPr>
            </p:nvGraphicFramePr>
            <p:xfrm>
              <a:off x="2208420" y="-13527"/>
              <a:ext cx="4219541" cy="2331215"/>
            </p:xfrm>
            <a:graphic>
              <a:graphicData uri="http://schemas.microsoft.com/office/powerpoint/2016/slidezoom">
                <pslz:sldZm>
                  <pslz:sldZmObj sldId="561" cId="571126483">
                    <pslz:zmPr id="{C2FCBCD8-42BC-4BFB-804D-AE527AEA326D}" returnToParent="0" transitionDur="1000">
                      <p166:blipFill xmlns:p166="http://schemas.microsoft.com/office/powerpoint/2016/6/main">
                        <a:blip r:embed="rId3"/>
                        <a:stretch>
                          <a:fillRect/>
                        </a:stretch>
                      </p166:blipFill>
                      <p166:spPr xmlns:p166="http://schemas.microsoft.com/office/powerpoint/2016/6/main">
                        <a:xfrm>
                          <a:off x="0" y="0"/>
                          <a:ext cx="4219541" cy="2331215"/>
                        </a:xfrm>
                        <a:prstGeom prst="rect">
                          <a:avLst/>
                        </a:prstGeom>
                        <a:ln w="3175">
                          <a:noFill/>
                        </a:ln>
                      </p166:spPr>
                    </pslz:zmPr>
                  </pslz:sldZmObj>
                </pslz:sldZm>
              </a:graphicData>
            </a:graphic>
          </p:graphicFrame>
        </mc:Choice>
        <mc:Fallback xmlns="">
          <p:pic>
            <p:nvPicPr>
              <p:cNvPr id="3" name="Ссылка на слайд 2">
                <a:hlinkClick r:id="rId4" action="ppaction://hlinksldjump"/>
                <a:extLst>
                  <a:ext uri="{FF2B5EF4-FFF2-40B4-BE49-F238E27FC236}">
                    <a16:creationId xmlns:a16="http://schemas.microsoft.com/office/drawing/2014/main" id="{A37A9A81-9CBF-7B08-EEBF-68913DC312FC}"/>
                  </a:ext>
                </a:extLst>
              </p:cNvPr>
              <p:cNvPicPr>
                <a:picLocks noGrp="1" noRot="1" noChangeAspect="1" noMove="1" noResize="1" noEditPoints="1" noAdjustHandles="1" noChangeArrowheads="1" noChangeShapeType="1"/>
              </p:cNvPicPr>
              <p:nvPr/>
            </p:nvPicPr>
            <p:blipFill>
              <a:blip r:embed="rId5"/>
              <a:stretch>
                <a:fillRect/>
              </a:stretch>
            </p:blipFill>
            <p:spPr>
              <a:xfrm>
                <a:off x="2208420" y="-13527"/>
                <a:ext cx="4219541" cy="2331215"/>
              </a:xfrm>
              <a:prstGeom prst="rect">
                <a:avLst/>
              </a:prstGeom>
              <a:ln w="3175">
                <a:noFill/>
              </a:ln>
            </p:spPr>
          </p:pic>
        </mc:Fallback>
      </mc:AlternateContent>
      <p:pic>
        <p:nvPicPr>
          <p:cNvPr id="14" name="Рисунок 13">
            <a:extLst>
              <a:ext uri="{FF2B5EF4-FFF2-40B4-BE49-F238E27FC236}">
                <a16:creationId xmlns:a16="http://schemas.microsoft.com/office/drawing/2014/main" id="{744BFF7B-256B-EEBC-90A5-9A37119A3215}"/>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455217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77D19ED2-2A96-6F2A-5BAE-2511977CF626}"/>
              </a:ext>
            </a:extLst>
          </p:cNvPr>
          <p:cNvPicPr>
            <a:picLocks noChangeAspect="1"/>
          </p:cNvPicPr>
          <p:nvPr/>
        </p:nvPicPr>
        <p:blipFill>
          <a:blip r:embed="rId2"/>
          <a:stretch>
            <a:fillRect/>
          </a:stretch>
        </p:blipFill>
        <p:spPr>
          <a:xfrm>
            <a:off x="-1" y="0"/>
            <a:ext cx="12167559" cy="5950857"/>
          </a:xfrm>
          <a:prstGeom prst="rect">
            <a:avLst/>
          </a:prstGeom>
        </p:spPr>
      </p:pic>
    </p:spTree>
    <p:extLst>
      <p:ext uri="{BB962C8B-B14F-4D97-AF65-F5344CB8AC3E}">
        <p14:creationId xmlns:p14="http://schemas.microsoft.com/office/powerpoint/2010/main" val="57112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961B049F-E7C4-E1B7-32BB-17C10EBB0761}"/>
              </a:ext>
            </a:extLst>
          </p:cNvPr>
          <p:cNvSpPr>
            <a:spLocks noGrp="1"/>
          </p:cNvSpPr>
          <p:nvPr>
            <p:ph type="subTitle" idx="1"/>
          </p:nvPr>
        </p:nvSpPr>
        <p:spPr>
          <a:xfrm>
            <a:off x="4653371" y="2401661"/>
            <a:ext cx="2885258" cy="2054679"/>
          </a:xfrm>
        </p:spPr>
        <p:txBody>
          <a:bodyPr anchor="ctr">
            <a:noAutofit/>
          </a:bodyPr>
          <a:lstStyle/>
          <a:p>
            <a:pPr marL="0" marR="0">
              <a:spcBef>
                <a:spcPts val="0"/>
              </a:spcBef>
              <a:spcAft>
                <a:spcPts val="0"/>
              </a:spcAft>
            </a:pPr>
            <a:r>
              <a:rPr lang="en-US" sz="23900" b="1" kern="100" dirty="0">
                <a:effectLst/>
                <a:latin typeface="Open Sans" panose="020B0606030504020204" pitchFamily="34" charset="0"/>
                <a:ea typeface="Open Sans" panose="020B0606030504020204" pitchFamily="34" charset="0"/>
                <a:cs typeface="Open Sans" panose="020B0606030504020204" pitchFamily="34" charset="0"/>
              </a:rPr>
              <a:t>C</a:t>
            </a:r>
          </a:p>
        </p:txBody>
      </p:sp>
    </p:spTree>
    <p:extLst>
      <p:ext uri="{BB962C8B-B14F-4D97-AF65-F5344CB8AC3E}">
        <p14:creationId xmlns:p14="http://schemas.microsoft.com/office/powerpoint/2010/main" val="1709460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77D19ED2-2A96-6F2A-5BAE-2511977CF626}"/>
              </a:ext>
            </a:extLst>
          </p:cNvPr>
          <p:cNvPicPr>
            <a:picLocks noChangeAspect="1"/>
          </p:cNvPicPr>
          <p:nvPr/>
        </p:nvPicPr>
        <p:blipFill>
          <a:blip r:embed="rId2"/>
          <a:stretch>
            <a:fillRect/>
          </a:stretch>
        </p:blipFill>
        <p:spPr>
          <a:xfrm>
            <a:off x="-1" y="0"/>
            <a:ext cx="12167559" cy="5950857"/>
          </a:xfrm>
          <a:prstGeom prst="rect">
            <a:avLst/>
          </a:prstGeom>
        </p:spPr>
      </p:pic>
    </p:spTree>
    <p:extLst>
      <p:ext uri="{BB962C8B-B14F-4D97-AF65-F5344CB8AC3E}">
        <p14:creationId xmlns:p14="http://schemas.microsoft.com/office/powerpoint/2010/main" val="381762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77D19ED2-2A96-6F2A-5BAE-2511977CF626}"/>
              </a:ext>
            </a:extLst>
          </p:cNvPr>
          <p:cNvPicPr>
            <a:picLocks noChangeAspect="1"/>
          </p:cNvPicPr>
          <p:nvPr/>
        </p:nvPicPr>
        <p:blipFill>
          <a:blip r:embed="rId2"/>
          <a:stretch>
            <a:fillRect/>
          </a:stretch>
        </p:blipFill>
        <p:spPr>
          <a:xfrm>
            <a:off x="-1" y="0"/>
            <a:ext cx="12167559" cy="5950857"/>
          </a:xfrm>
          <a:prstGeom prst="rect">
            <a:avLst/>
          </a:prstGeom>
        </p:spPr>
      </p:pic>
      <p:sp>
        <p:nvSpPr>
          <p:cNvPr id="2" name="Подзаголовок 2">
            <a:extLst>
              <a:ext uri="{FF2B5EF4-FFF2-40B4-BE49-F238E27FC236}">
                <a16:creationId xmlns:a16="http://schemas.microsoft.com/office/drawing/2014/main" id="{3C17BE54-10EC-8AB2-0FF3-99BC23DB0868}"/>
              </a:ext>
            </a:extLst>
          </p:cNvPr>
          <p:cNvSpPr>
            <a:spLocks noGrp="1"/>
          </p:cNvSpPr>
          <p:nvPr>
            <p:ph type="subTitle" idx="1"/>
          </p:nvPr>
        </p:nvSpPr>
        <p:spPr>
          <a:xfrm>
            <a:off x="3506153" y="5341331"/>
            <a:ext cx="5179694" cy="742876"/>
          </a:xfrm>
        </p:spPr>
        <p:txBody>
          <a:bodyPr>
            <a:normAutofit/>
          </a:bodyPr>
          <a:lstStyle/>
          <a:p>
            <a:r>
              <a:rPr lang="ru-RU" sz="3600" dirty="0">
                <a:effectLst/>
                <a:latin typeface="Open Sans" panose="020B0606030504020204" pitchFamily="34" charset="0"/>
                <a:ea typeface="Open Sans" panose="020B0606030504020204" pitchFamily="34" charset="0"/>
                <a:cs typeface="Open Sans" panose="020B0606030504020204" pitchFamily="34" charset="0"/>
              </a:rPr>
              <a:t>Подсветка синтаксиса</a:t>
            </a:r>
            <a:endParaRPr lang="en-US" sz="36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396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47007" y="1685263"/>
            <a:ext cx="4008120" cy="3487474"/>
          </a:xfrm>
        </p:spPr>
        <p:txBody>
          <a:bodyPr anchor="ctr">
            <a:normAutofit/>
          </a:bodyPr>
          <a:lstStyle/>
          <a:p>
            <a:pPr algn="l"/>
            <a:r>
              <a:rPr lang="en-US" sz="2800" b="1" dirty="0">
                <a:effectLst/>
                <a:latin typeface="Consolas" panose="020B0609020204030204" pitchFamily="49" charset="0"/>
                <a:ea typeface="Open Sans" panose="020B0606030504020204" pitchFamily="34" charset="0"/>
                <a:cs typeface="Open Sans" panose="020B0606030504020204" pitchFamily="34" charset="0"/>
              </a:rPr>
              <a:t>code </a:t>
            </a:r>
            <a:r>
              <a:rPr lang="en-US" sz="2800" b="1" dirty="0" err="1">
                <a:effectLst/>
                <a:latin typeface="Consolas" panose="020B0609020204030204" pitchFamily="49" charset="0"/>
                <a:ea typeface="Open Sans" panose="020B0606030504020204" pitchFamily="34" charset="0"/>
                <a:cs typeface="Open Sans" panose="020B0606030504020204" pitchFamily="34" charset="0"/>
              </a:rPr>
              <a:t>hello.c</a:t>
            </a:r>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r>
              <a:rPr lang="en-US" sz="2800" b="1" dirty="0">
                <a:effectLst/>
                <a:latin typeface="Consolas" panose="020B0609020204030204" pitchFamily="49" charset="0"/>
                <a:ea typeface="Open Sans" panose="020B0606030504020204" pitchFamily="34" charset="0"/>
                <a:cs typeface="Open Sans" panose="020B0606030504020204" pitchFamily="34" charset="0"/>
              </a:rPr>
              <a:t>make hello</a:t>
            </a:r>
          </a:p>
          <a:p>
            <a:pPr algn="l"/>
            <a:endParaRPr lang="en-US" sz="2800" b="1" dirty="0">
              <a:effectLst/>
              <a:latin typeface="Consolas" panose="020B0609020204030204" pitchFamily="49" charset="0"/>
              <a:ea typeface="Open Sans" panose="020B0606030504020204" pitchFamily="34" charset="0"/>
              <a:cs typeface="Open Sans" panose="020B0606030504020204" pitchFamily="34" charset="0"/>
            </a:endParaRPr>
          </a:p>
          <a:p>
            <a:pPr algn="l"/>
            <a:r>
              <a:rPr lang="en-US" sz="2800" b="1" dirty="0">
                <a:effectLst/>
                <a:latin typeface="Consolas" panose="020B0609020204030204" pitchFamily="49" charset="0"/>
                <a:ea typeface="Open Sans" panose="020B0606030504020204" pitchFamily="34" charset="0"/>
                <a:cs typeface="Open Sans" panose="020B0606030504020204" pitchFamily="34" charset="0"/>
              </a:rPr>
              <a:t>./hello</a:t>
            </a:r>
          </a:p>
        </p:txBody>
      </p:sp>
    </p:spTree>
    <p:extLst>
      <p:ext uri="{BB962C8B-B14F-4D97-AF65-F5344CB8AC3E}">
        <p14:creationId xmlns:p14="http://schemas.microsoft.com/office/powerpoint/2010/main" val="1405448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961B049F-E7C4-E1B7-32BB-17C10EBB0761}"/>
              </a:ext>
            </a:extLst>
          </p:cNvPr>
          <p:cNvSpPr>
            <a:spLocks noGrp="1"/>
          </p:cNvSpPr>
          <p:nvPr>
            <p:ph type="subTitle" idx="1"/>
          </p:nvPr>
        </p:nvSpPr>
        <p:spPr>
          <a:xfrm>
            <a:off x="3294942" y="2067771"/>
            <a:ext cx="6100517" cy="2722458"/>
          </a:xfrm>
        </p:spPr>
        <p:txBody>
          <a:bodyPr anchor="ctr">
            <a:noAutofit/>
          </a:bodyPr>
          <a:lstStyle/>
          <a:p>
            <a:pPr marL="0" marR="0" algn="l">
              <a:lnSpc>
                <a:spcPct val="107000"/>
              </a:lnSpc>
              <a:spcBef>
                <a:spcPts val="0"/>
              </a:spcBef>
              <a:spcAft>
                <a:spcPts val="800"/>
              </a:spcAft>
            </a:pP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#include &lt;</a:t>
            </a:r>
            <a:r>
              <a:rPr lang="en-US" sz="2400" b="1" kern="100" dirty="0" err="1">
                <a:effectLst/>
                <a:latin typeface="Consolas" panose="020B0609020204030204" pitchFamily="49" charset="0"/>
                <a:ea typeface="Calibri" panose="020F0502020204030204" pitchFamily="34" charset="0"/>
                <a:cs typeface="Times New Roman" panose="02020603050405020304" pitchFamily="18" charset="0"/>
              </a:rPr>
              <a:t>stdio.h</a:t>
            </a: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&gt;</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int main(void)</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("hello, world!\n");</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161590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961B049F-E7C4-E1B7-32BB-17C10EBB0761}"/>
              </a:ext>
            </a:extLst>
          </p:cNvPr>
          <p:cNvSpPr>
            <a:spLocks noGrp="1"/>
          </p:cNvSpPr>
          <p:nvPr>
            <p:ph type="subTitle" idx="1"/>
          </p:nvPr>
        </p:nvSpPr>
        <p:spPr>
          <a:xfrm>
            <a:off x="3294942" y="2067771"/>
            <a:ext cx="6100517" cy="2722458"/>
          </a:xfrm>
        </p:spPr>
        <p:txBody>
          <a:bodyPr anchor="ctr">
            <a:noAutofit/>
          </a:bodyPr>
          <a:lstStyle/>
          <a:p>
            <a:pPr marL="0" marR="0" algn="l">
              <a:lnSpc>
                <a:spcPct val="107000"/>
              </a:lnSpc>
              <a:spcBef>
                <a:spcPts val="0"/>
              </a:spcBef>
              <a:spcAft>
                <a:spcPts val="800"/>
              </a:spcAft>
            </a:pPr>
            <a: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#include &lt;</a:t>
            </a:r>
            <a:r>
              <a:rPr lang="en-US" sz="2400" b="1" kern="100" dirty="0" err="1">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stdio.h</a:t>
            </a:r>
            <a: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&gt;</a:t>
            </a:r>
            <a:b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br>
            <a:b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int main(void)</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kern="100" dirty="0" err="1">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sz="2400" b="1" kern="100" dirty="0">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a:t>
            </a:r>
            <a: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t>"hello, world!\n"</a:t>
            </a:r>
            <a:r>
              <a:rPr lang="en-US" sz="2400" b="1" kern="100" dirty="0">
                <a:solidFill>
                  <a:srgbClr val="9067F7"/>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3BF42"/>
                </a:solidFill>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5953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group of colorful buttons with white text&#10;&#10;Description automatically generated">
            <a:extLst>
              <a:ext uri="{FF2B5EF4-FFF2-40B4-BE49-F238E27FC236}">
                <a16:creationId xmlns:a16="http://schemas.microsoft.com/office/drawing/2014/main" id="{50704678-52E5-7895-F525-633785732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42" y="1907382"/>
            <a:ext cx="5304117" cy="3043237"/>
          </a:xfrm>
          <a:prstGeom prst="rect">
            <a:avLst/>
          </a:prstGeom>
        </p:spPr>
      </p:pic>
    </p:spTree>
    <p:extLst>
      <p:ext uri="{BB962C8B-B14F-4D97-AF65-F5344CB8AC3E}">
        <p14:creationId xmlns:p14="http://schemas.microsoft.com/office/powerpoint/2010/main" val="104173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5969" y="3088217"/>
            <a:ext cx="4200525" cy="681566"/>
          </a:xfrm>
        </p:spPr>
        <p:txBody>
          <a:bodyPr>
            <a:normAutofit/>
          </a:bodyPr>
          <a:lstStyle/>
          <a:p>
            <a:r>
              <a:rPr lang="ru-RU" sz="3200" b="1" dirty="0">
                <a:latin typeface="Consolas" panose="020B0609020204030204" pitchFamily="49" charset="0"/>
              </a:rPr>
              <a:t>Аргументы  </a:t>
            </a:r>
            <a:r>
              <a:rPr lang="en-US" sz="3200" dirty="0">
                <a:latin typeface="Consolas" panose="020B0609020204030204" pitchFamily="49" charset="0"/>
              </a:rPr>
              <a:t>→</a:t>
            </a:r>
            <a:endParaRPr lang="en-US" sz="3200" b="1" dirty="0">
              <a:latin typeface="Consolas" panose="020B0609020204030204" pitchFamily="49" charset="0"/>
            </a:endParaRPr>
          </a:p>
        </p:txBody>
      </p:sp>
      <p:sp>
        <p:nvSpPr>
          <p:cNvPr id="2" name="Подзаголовок 2">
            <a:extLst>
              <a:ext uri="{FF2B5EF4-FFF2-40B4-BE49-F238E27FC236}">
                <a16:creationId xmlns:a16="http://schemas.microsoft.com/office/drawing/2014/main" id="{544C6555-A95B-64E5-3D9E-610CAEDC8ED9}"/>
              </a:ext>
            </a:extLst>
          </p:cNvPr>
          <p:cNvSpPr txBox="1">
            <a:spLocks/>
          </p:cNvSpPr>
          <p:nvPr/>
        </p:nvSpPr>
        <p:spPr>
          <a:xfrm>
            <a:off x="4385962" y="3113194"/>
            <a:ext cx="2897565" cy="63161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latin typeface="Consolas" panose="020B0609020204030204" pitchFamily="49" charset="0"/>
              </a:rPr>
              <a:t>Функция </a:t>
            </a:r>
            <a:endParaRPr lang="en-US" sz="3600" b="1" dirty="0">
              <a:latin typeface="Consolas" panose="020B0609020204030204" pitchFamily="49" charset="0"/>
            </a:endParaRPr>
          </a:p>
        </p:txBody>
      </p:sp>
      <p:sp>
        <p:nvSpPr>
          <p:cNvPr id="4" name="Подзаголовок 2">
            <a:extLst>
              <a:ext uri="{FF2B5EF4-FFF2-40B4-BE49-F238E27FC236}">
                <a16:creationId xmlns:a16="http://schemas.microsoft.com/office/drawing/2014/main" id="{B285FD60-8222-7A0D-E90C-0FC35BCD335A}"/>
              </a:ext>
            </a:extLst>
          </p:cNvPr>
          <p:cNvSpPr txBox="1">
            <a:spLocks/>
          </p:cNvSpPr>
          <p:nvPr/>
        </p:nvSpPr>
        <p:spPr>
          <a:xfrm>
            <a:off x="7325874" y="3088217"/>
            <a:ext cx="4698305" cy="6815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dirty="0">
                <a:latin typeface="Consolas" panose="020B0609020204030204" pitchFamily="49" charset="0"/>
              </a:rPr>
              <a:t>→</a:t>
            </a:r>
            <a:r>
              <a:rPr lang="ru-RU" sz="3200" dirty="0">
                <a:latin typeface="Consolas" panose="020B0609020204030204" pitchFamily="49" charset="0"/>
              </a:rPr>
              <a:t> </a:t>
            </a:r>
            <a:r>
              <a:rPr lang="ru-RU" sz="3200" b="1" dirty="0">
                <a:latin typeface="Consolas" panose="020B0609020204030204" pitchFamily="49" charset="0"/>
              </a:rPr>
              <a:t>Побочное действие</a:t>
            </a:r>
            <a:endParaRPr lang="en-US" sz="3200" b="1" dirty="0">
              <a:latin typeface="Consolas" panose="020B0609020204030204" pitchFamily="49" charset="0"/>
            </a:endParaRPr>
          </a:p>
        </p:txBody>
      </p:sp>
      <p:sp>
        <p:nvSpPr>
          <p:cNvPr id="5" name="Прямоугольник 4">
            <a:extLst>
              <a:ext uri="{FF2B5EF4-FFF2-40B4-BE49-F238E27FC236}">
                <a16:creationId xmlns:a16="http://schemas.microsoft.com/office/drawing/2014/main" id="{9D1990FF-90DD-2096-5DF3-E50A795B3E76}"/>
              </a:ext>
            </a:extLst>
          </p:cNvPr>
          <p:cNvSpPr/>
          <p:nvPr/>
        </p:nvSpPr>
        <p:spPr>
          <a:xfrm>
            <a:off x="4417999" y="20122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2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268300" y="3088217"/>
            <a:ext cx="916928" cy="681566"/>
          </a:xfrm>
        </p:spPr>
        <p:txBody>
          <a:bodyPr>
            <a:normAutofit/>
          </a:body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4" name="Подзаголовок 2">
            <a:extLst>
              <a:ext uri="{FF2B5EF4-FFF2-40B4-BE49-F238E27FC236}">
                <a16:creationId xmlns:a16="http://schemas.microsoft.com/office/drawing/2014/main" id="{B285FD60-8222-7A0D-E90C-0FC35BCD335A}"/>
              </a:ext>
            </a:extLst>
          </p:cNvPr>
          <p:cNvSpPr txBox="1">
            <a:spLocks/>
          </p:cNvSpPr>
          <p:nvPr/>
        </p:nvSpPr>
        <p:spPr>
          <a:xfrm>
            <a:off x="7330355" y="3088217"/>
            <a:ext cx="663861" cy="6815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5" name="Прямоугольник 4">
            <a:extLst>
              <a:ext uri="{FF2B5EF4-FFF2-40B4-BE49-F238E27FC236}">
                <a16:creationId xmlns:a16="http://schemas.microsoft.com/office/drawing/2014/main" id="{9D1990FF-90DD-2096-5DF3-E50A795B3E76}"/>
              </a:ext>
            </a:extLst>
          </p:cNvPr>
          <p:cNvSpPr/>
          <p:nvPr/>
        </p:nvSpPr>
        <p:spPr>
          <a:xfrm>
            <a:off x="4417999" y="20122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descr="Изображение выглядит как Графика, Фиолетовый, фиолетовый, Сирень&#10;&#10;Автоматически созданное описание">
            <a:extLst>
              <a:ext uri="{FF2B5EF4-FFF2-40B4-BE49-F238E27FC236}">
                <a16:creationId xmlns:a16="http://schemas.microsoft.com/office/drawing/2014/main" id="{ABA8D222-ECAE-73C9-79A1-8F2EE8D9D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281" y="2871788"/>
            <a:ext cx="1304925" cy="1114425"/>
          </a:xfrm>
          <a:prstGeom prst="rect">
            <a:avLst/>
          </a:prstGeom>
        </p:spPr>
      </p:pic>
      <p:pic>
        <p:nvPicPr>
          <p:cNvPr id="8" name="Google Shape;259;p52">
            <a:extLst>
              <a:ext uri="{FF2B5EF4-FFF2-40B4-BE49-F238E27FC236}">
                <a16:creationId xmlns:a16="http://schemas.microsoft.com/office/drawing/2014/main" id="{6CBDB71F-BC76-FEBF-438F-C1858006CA2C}"/>
              </a:ext>
            </a:extLst>
          </p:cNvPr>
          <p:cNvPicPr preferRelativeResize="0"/>
          <p:nvPr/>
        </p:nvPicPr>
        <p:blipFill>
          <a:blip r:embed="rId3">
            <a:alphaModFix/>
          </a:blip>
          <a:stretch>
            <a:fillRect/>
          </a:stretch>
        </p:blipFill>
        <p:spPr>
          <a:xfrm>
            <a:off x="1572430" y="3021918"/>
            <a:ext cx="1695870" cy="652269"/>
          </a:xfrm>
          <a:prstGeom prst="rect">
            <a:avLst/>
          </a:prstGeom>
          <a:noFill/>
          <a:ln>
            <a:noFill/>
          </a:ln>
        </p:spPr>
      </p:pic>
      <p:pic>
        <p:nvPicPr>
          <p:cNvPr id="9" name="Picture 10">
            <a:extLst>
              <a:ext uri="{FF2B5EF4-FFF2-40B4-BE49-F238E27FC236}">
                <a16:creationId xmlns:a16="http://schemas.microsoft.com/office/drawing/2014/main" id="{96499248-3CA4-CF95-4683-0EDF66010100}"/>
              </a:ext>
            </a:extLst>
          </p:cNvPr>
          <p:cNvPicPr>
            <a:picLocks noChangeAspect="1"/>
          </p:cNvPicPr>
          <p:nvPr/>
        </p:nvPicPr>
        <p:blipFill>
          <a:blip r:embed="rId4"/>
          <a:stretch>
            <a:fillRect/>
          </a:stretch>
        </p:blipFill>
        <p:spPr>
          <a:xfrm>
            <a:off x="8015771" y="1536657"/>
            <a:ext cx="2849230" cy="3103120"/>
          </a:xfrm>
          <a:prstGeom prst="rect">
            <a:avLst/>
          </a:prstGeom>
        </p:spPr>
      </p:pic>
    </p:spTree>
    <p:extLst>
      <p:ext uri="{BB962C8B-B14F-4D97-AF65-F5344CB8AC3E}">
        <p14:creationId xmlns:p14="http://schemas.microsoft.com/office/powerpoint/2010/main" val="2000932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Tree>
    <p:extLst>
      <p:ext uri="{BB962C8B-B14F-4D97-AF65-F5344CB8AC3E}">
        <p14:creationId xmlns:p14="http://schemas.microsoft.com/office/powerpoint/2010/main" val="412713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9053"/>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print (                )</a:t>
            </a:r>
          </a:p>
        </p:txBody>
      </p:sp>
    </p:spTree>
    <p:extLst>
      <p:ext uri="{BB962C8B-B14F-4D97-AF65-F5344CB8AC3E}">
        <p14:creationId xmlns:p14="http://schemas.microsoft.com/office/powerpoint/2010/main" val="269906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971550" y="3077285"/>
            <a:ext cx="10687050" cy="703430"/>
          </a:xfrm>
        </p:spPr>
        <p:txBody>
          <a:bodyPr anchor="ctr">
            <a:normAutofit/>
          </a:bodyPr>
          <a:lstStyle/>
          <a:p>
            <a:pPr algn="l"/>
            <a:r>
              <a:rPr lang="ru-RU" sz="2400" b="1" dirty="0">
                <a:effectLst/>
                <a:latin typeface="Open Sans" panose="020B0606030504020204" pitchFamily="34" charset="0"/>
                <a:ea typeface="Open Sans" panose="020B0606030504020204" pitchFamily="34" charset="0"/>
                <a:cs typeface="Open Sans" panose="020B0606030504020204" pitchFamily="34" charset="0"/>
              </a:rPr>
              <a:t>Как решать поставленную задачу с помощью </a:t>
            </a:r>
            <a:r>
              <a:rPr lang="ru-RU"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функций</a:t>
            </a:r>
            <a:endParaRPr lang="en-US"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82716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18106"/>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094705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9053"/>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hello, world   )</a:t>
            </a:r>
          </a:p>
        </p:txBody>
      </p:sp>
    </p:spTree>
    <p:extLst>
      <p:ext uri="{BB962C8B-B14F-4D97-AF65-F5344CB8AC3E}">
        <p14:creationId xmlns:p14="http://schemas.microsoft.com/office/powerpoint/2010/main" val="350900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18106"/>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("hello, world  ")</a:t>
            </a:r>
          </a:p>
        </p:txBody>
      </p:sp>
    </p:spTree>
    <p:extLst>
      <p:ext uri="{BB962C8B-B14F-4D97-AF65-F5344CB8AC3E}">
        <p14:creationId xmlns:p14="http://schemas.microsoft.com/office/powerpoint/2010/main" val="649483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("hello, world\n")</a:t>
            </a:r>
          </a:p>
        </p:txBody>
      </p:sp>
    </p:spTree>
    <p:extLst>
      <p:ext uri="{BB962C8B-B14F-4D97-AF65-F5344CB8AC3E}">
        <p14:creationId xmlns:p14="http://schemas.microsoft.com/office/powerpoint/2010/main" val="538790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Шрифт, снимок экрана, Цвет электрик&#10;&#10;Автоматически созданное описание">
            <a:extLst>
              <a:ext uri="{FF2B5EF4-FFF2-40B4-BE49-F238E27FC236}">
                <a16:creationId xmlns:a16="http://schemas.microsoft.com/office/drawing/2014/main" id="{7550F39D-FDA6-122E-7365-F89B2F328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1" y="2871787"/>
            <a:ext cx="3143250" cy="1114425"/>
          </a:xfrm>
          <a:prstGeom prst="rect">
            <a:avLst/>
          </a:prstGeom>
        </p:spPr>
      </p:pic>
      <p:sp>
        <p:nvSpPr>
          <p:cNvPr id="6" name="Подзаголовок 2">
            <a:extLst>
              <a:ext uri="{FF2B5EF4-FFF2-40B4-BE49-F238E27FC236}">
                <a16:creationId xmlns:a16="http://schemas.microsoft.com/office/drawing/2014/main" id="{BAB63AE6-4A01-2857-2D70-7D7573704C13}"/>
              </a:ext>
            </a:extLst>
          </p:cNvPr>
          <p:cNvSpPr>
            <a:spLocks noGrp="1"/>
          </p:cNvSpPr>
          <p:nvPr>
            <p:ph type="subTitle" idx="1"/>
          </p:nvPr>
        </p:nvSpPr>
        <p:spPr>
          <a:xfrm>
            <a:off x="4390931" y="2067771"/>
            <a:ext cx="6219730" cy="2722458"/>
          </a:xfrm>
        </p:spPr>
        <p:txBody>
          <a:bodyPr anchor="ctr">
            <a:noAutofit/>
          </a:bodyPr>
          <a:lstStyle/>
          <a:p>
            <a:pPr marL="0" marR="0" algn="l">
              <a:lnSpc>
                <a:spcPct val="107000"/>
              </a:lnSpc>
              <a:spcBef>
                <a:spcPts val="0"/>
              </a:spcBef>
              <a:spcAft>
                <a:spcPts val="800"/>
              </a:spcAft>
            </a:pP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sz="28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2800" kern="100" dirty="0">
                <a:effectLst/>
                <a:latin typeface="Consolas" panose="020B0609020204030204" pitchFamily="49" charset="0"/>
                <a:ea typeface="Calibri" panose="020F0502020204030204" pitchFamily="34" charset="0"/>
                <a:cs typeface="Times New Roman" panose="02020603050405020304" pitchFamily="18" charset="0"/>
              </a:rPr>
              <a:t>("hello, world\n");</a:t>
            </a:r>
          </a:p>
        </p:txBody>
      </p:sp>
    </p:spTree>
    <p:extLst>
      <p:ext uri="{BB962C8B-B14F-4D97-AF65-F5344CB8AC3E}">
        <p14:creationId xmlns:p14="http://schemas.microsoft.com/office/powerpoint/2010/main" val="3904442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Управляющие последовательности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660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Управляющие последовательности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Таблица 8">
            <a:extLst>
              <a:ext uri="{FF2B5EF4-FFF2-40B4-BE49-F238E27FC236}">
                <a16:creationId xmlns:a16="http://schemas.microsoft.com/office/drawing/2014/main" id="{B6DC4F4A-E618-0AE5-6736-9CCE4B0D4E16}"/>
              </a:ext>
            </a:extLst>
          </p:cNvPr>
          <p:cNvGraphicFramePr>
            <a:graphicFrameLocks noGrp="1"/>
          </p:cNvGraphicFramePr>
          <p:nvPr>
            <p:extLst>
              <p:ext uri="{D42A27DB-BD31-4B8C-83A1-F6EECF244321}">
                <p14:modId xmlns:p14="http://schemas.microsoft.com/office/powerpoint/2010/main" val="4220047110"/>
              </p:ext>
            </p:extLst>
          </p:nvPr>
        </p:nvGraphicFramePr>
        <p:xfrm>
          <a:off x="236219" y="1377404"/>
          <a:ext cx="11719561" cy="4567936"/>
        </p:xfrm>
        <a:graphic>
          <a:graphicData uri="http://schemas.openxmlformats.org/drawingml/2006/table">
            <a:tbl>
              <a:tblPr firstRow="1" bandRow="1">
                <a:tableStyleId>{5C22544A-7EE6-4342-B048-85BDC9FD1C3A}</a:tableStyleId>
              </a:tblPr>
              <a:tblGrid>
                <a:gridCol w="1311924">
                  <a:extLst>
                    <a:ext uri="{9D8B030D-6E8A-4147-A177-3AD203B41FA5}">
                      <a16:colId xmlns:a16="http://schemas.microsoft.com/office/drawing/2014/main" val="1869125871"/>
                    </a:ext>
                  </a:extLst>
                </a:gridCol>
                <a:gridCol w="389299">
                  <a:extLst>
                    <a:ext uri="{9D8B030D-6E8A-4147-A177-3AD203B41FA5}">
                      <a16:colId xmlns:a16="http://schemas.microsoft.com/office/drawing/2014/main" val="1695498679"/>
                    </a:ext>
                  </a:extLst>
                </a:gridCol>
                <a:gridCol w="10018338">
                  <a:extLst>
                    <a:ext uri="{9D8B030D-6E8A-4147-A177-3AD203B41FA5}">
                      <a16:colId xmlns:a16="http://schemas.microsoft.com/office/drawing/2014/main" val="4028964169"/>
                    </a:ext>
                  </a:extLst>
                </a:gridCol>
              </a:tblGrid>
              <a:tr h="321476">
                <a:tc>
                  <a:txBody>
                    <a:bodyPr/>
                    <a:lstStyle/>
                    <a:p>
                      <a:pPr algn="l"/>
                      <a:r>
                        <a:rPr lang="ru-RU" sz="2400" b="1" dirty="0">
                          <a:solidFill>
                            <a:srgbClr val="FFC000"/>
                          </a:solidFill>
                          <a:latin typeface="Consolas" panose="020B0609020204030204" pitchFamily="49" charset="0"/>
                        </a:rPr>
                        <a:t>Символ</a:t>
                      </a: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ru-RU" sz="2400" b="1" dirty="0">
                          <a:solidFill>
                            <a:srgbClr val="FFC000"/>
                          </a:solidFill>
                          <a:latin typeface="Consolas" panose="020B0609020204030204" pitchFamily="49" charset="0"/>
                        </a:rPr>
                        <a:t>Описание</a:t>
                      </a: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550342">
                <a:tc>
                  <a:txBody>
                    <a:bodyPr/>
                    <a:lstStyle/>
                    <a:p>
                      <a:pPr algn="l"/>
                      <a:r>
                        <a:rPr lang="en-US" sz="2400" dirty="0">
                          <a:solidFill>
                            <a:srgbClr val="00B050"/>
                          </a:solidFill>
                          <a:latin typeface="Consolas" panose="020B0609020204030204" pitchFamily="49" charset="0"/>
                        </a:rPr>
                        <a:t>\r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Возврат каретки (</a:t>
                      </a:r>
                      <a:r>
                        <a:rPr lang="en-US" sz="2400" dirty="0">
                          <a:solidFill>
                            <a:schemeClr val="tx1"/>
                          </a:solidFill>
                          <a:latin typeface="Consolas" panose="020B0609020204030204" pitchFamily="49" charset="0"/>
                        </a:rPr>
                        <a:t>carriage return)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7039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Переход на новую строку</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4203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Горизонтальная табуляция</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57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\v</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Вертикальная табуляция</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4554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Двойные кавычки</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144102"/>
                  </a:ext>
                </a:extLst>
              </a:tr>
              <a:tr h="3839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Апостроф (одинарные кавычки)</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190979"/>
                  </a:ext>
                </a:extLst>
              </a:tr>
              <a:tr h="3839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Обратный слеш (косая черта)</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548995"/>
                  </a:ext>
                </a:extLst>
              </a:tr>
              <a:tr h="3839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Нулевой символ (символ конца строки)</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937372"/>
                  </a:ext>
                </a:extLst>
              </a:tr>
            </a:tbl>
          </a:graphicData>
        </a:graphic>
      </p:graphicFrame>
    </p:spTree>
    <p:extLst>
      <p:ext uri="{BB962C8B-B14F-4D97-AF65-F5344CB8AC3E}">
        <p14:creationId xmlns:p14="http://schemas.microsoft.com/office/powerpoint/2010/main" val="4005794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Заголовочные файлы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483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1885" y="999955"/>
            <a:ext cx="11219543" cy="2241186"/>
          </a:xfrm>
        </p:spPr>
        <p:txBody>
          <a:bodyPr>
            <a:noAutofit/>
          </a:bodyPr>
          <a:lstStyle/>
          <a:p>
            <a:pPr rtl="0">
              <a:spcBef>
                <a:spcPts val="0"/>
              </a:spcBef>
              <a:spcAft>
                <a:spcPts val="0"/>
              </a:spcAft>
            </a:pP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В заголовочных файлах обычно содержатся </a:t>
            </a:r>
            <a:r>
              <a:rPr lang="ru-RU"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объявления</a:t>
            </a: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тех или иных функций.</a:t>
            </a:r>
          </a:p>
        </p:txBody>
      </p:sp>
      <p:sp>
        <p:nvSpPr>
          <p:cNvPr id="2" name="Подзаголовок 2">
            <a:extLst>
              <a:ext uri="{FF2B5EF4-FFF2-40B4-BE49-F238E27FC236}">
                <a16:creationId xmlns:a16="http://schemas.microsoft.com/office/drawing/2014/main" id="{DAC95F1D-2CBD-C68A-0025-192A21894CF3}"/>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Заголовочные файлы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2660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1885" y="999955"/>
            <a:ext cx="11219543" cy="2241186"/>
          </a:xfrm>
        </p:spPr>
        <p:txBody>
          <a:bodyPr>
            <a:noAutofit/>
          </a:bodyPr>
          <a:lstStyle/>
          <a:p>
            <a:pPr rtl="0">
              <a:spcBef>
                <a:spcPts val="0"/>
              </a:spcBef>
              <a:spcAft>
                <a:spcPts val="0"/>
              </a:spcAft>
            </a:pP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В заголовочных файлах обычно содержатся </a:t>
            </a:r>
            <a:r>
              <a:rPr lang="ru-RU"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объявления</a:t>
            </a: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тех или иных функций.</a:t>
            </a:r>
          </a:p>
          <a:p>
            <a:pPr rtl="0">
              <a:spcBef>
                <a:spcPts val="0"/>
              </a:spcBef>
              <a:spcAft>
                <a:spcPts val="0"/>
              </a:spcAft>
            </a:pPr>
            <a:endPar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ru-RU"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Объявление</a:t>
            </a: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 это просто описание функции: какие параметры она принимает и что возвращает.</a:t>
            </a:r>
          </a:p>
        </p:txBody>
      </p:sp>
      <p:sp>
        <p:nvSpPr>
          <p:cNvPr id="2" name="Подзаголовок 2">
            <a:extLst>
              <a:ext uri="{FF2B5EF4-FFF2-40B4-BE49-F238E27FC236}">
                <a16:creationId xmlns:a16="http://schemas.microsoft.com/office/drawing/2014/main" id="{DAC95F1D-2CBD-C68A-0025-192A21894CF3}"/>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Заголовочные файлы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7892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971550" y="3077285"/>
            <a:ext cx="10687050" cy="703430"/>
          </a:xfrm>
        </p:spPr>
        <p:txBody>
          <a:bodyPr anchor="ctr">
            <a:normAutofit/>
          </a:bodyPr>
          <a:lstStyle/>
          <a:p>
            <a:pPr algn="l"/>
            <a:r>
              <a:rPr lang="ru-RU" sz="2400" b="1" dirty="0">
                <a:effectLst/>
                <a:latin typeface="Open Sans" panose="020B0606030504020204" pitchFamily="34" charset="0"/>
                <a:ea typeface="Open Sans" panose="020B0606030504020204" pitchFamily="34" charset="0"/>
                <a:cs typeface="Open Sans" panose="020B0606030504020204" pitchFamily="34" charset="0"/>
              </a:rPr>
              <a:t>Как решать поставленную задачу с помощью </a:t>
            </a:r>
            <a:r>
              <a:rPr lang="ru-RU"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переменных</a:t>
            </a:r>
            <a:endParaRPr lang="en-US"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7742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726762"/>
            <a:ext cx="9093904" cy="1404477"/>
          </a:xfrm>
        </p:spPr>
        <p:txBody>
          <a:bodyPr>
            <a:normAutofit lnSpcReduction="10000"/>
          </a:bodyPr>
          <a:lstStyle/>
          <a:p>
            <a:r>
              <a:rPr lang="en-US" sz="8800" b="1" dirty="0" err="1">
                <a:effectLst/>
                <a:latin typeface="Open Sans" panose="020B0606030504020204" pitchFamily="34" charset="0"/>
                <a:ea typeface="Open Sans" panose="020B0606030504020204" pitchFamily="34" charset="0"/>
                <a:cs typeface="Open Sans" panose="020B0606030504020204" pitchFamily="34" charset="0"/>
              </a:rPr>
              <a:t>stdio.h</a:t>
            </a:r>
            <a:endParaRPr lang="en-US" sz="88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8952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961B049F-E7C4-E1B7-32BB-17C10EBB0761}"/>
              </a:ext>
            </a:extLst>
          </p:cNvPr>
          <p:cNvSpPr>
            <a:spLocks noGrp="1"/>
          </p:cNvSpPr>
          <p:nvPr>
            <p:ph type="subTitle" idx="1"/>
          </p:nvPr>
        </p:nvSpPr>
        <p:spPr>
          <a:xfrm>
            <a:off x="877667" y="2067771"/>
            <a:ext cx="6100517" cy="2722458"/>
          </a:xfrm>
        </p:spPr>
        <p:txBody>
          <a:bodyPr anchor="ctr">
            <a:noAutofit/>
          </a:bodyPr>
          <a:lstStyle/>
          <a:p>
            <a:pPr marL="0" marR="0" algn="l">
              <a:lnSpc>
                <a:spcPct val="107000"/>
              </a:lnSpc>
              <a:spcBef>
                <a:spcPts val="0"/>
              </a:spcBef>
              <a:spcAft>
                <a:spcPts val="800"/>
              </a:spcAft>
            </a:pP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#include &lt;</a:t>
            </a:r>
            <a:r>
              <a:rPr lang="en-US" sz="2400" b="1" kern="100" dirty="0" err="1">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stdio.h</a:t>
            </a: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&gt;</a:t>
            </a:r>
            <a:endParaRPr lang="ru-RU"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#include "</a:t>
            </a:r>
            <a:r>
              <a:rPr lang="en-US" sz="2400" b="1" kern="100" dirty="0" err="1">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CustomLib.h</a:t>
            </a:r>
            <a:r>
              <a:rPr lang="en-US" sz="2400" b="1" kern="100" dirty="0">
                <a:solidFill>
                  <a:srgbClr val="F5AB35"/>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DCC6E0"/>
                </a:solidFill>
                <a:effectLst/>
                <a:latin typeface="Consolas" panose="020B0609020204030204" pitchFamily="49" charset="0"/>
                <a:ea typeface="Calibri" panose="020F0502020204030204" pitchFamily="34" charset="0"/>
                <a:cs typeface="Times New Roman" panose="02020603050405020304" pitchFamily="18" charset="0"/>
              </a:rPr>
              <a:t>int</a:t>
            </a: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a:t>
            </a:r>
            <a:r>
              <a:rPr lang="en-US" sz="2400" b="1" kern="100" dirty="0">
                <a:solidFill>
                  <a:srgbClr val="00E0E0"/>
                </a:solidFill>
                <a:effectLst/>
                <a:latin typeface="Consolas" panose="020B0609020204030204" pitchFamily="49" charset="0"/>
                <a:ea typeface="Calibri" panose="020F0502020204030204" pitchFamily="34" charset="0"/>
                <a:cs typeface="Times New Roman" panose="02020603050405020304" pitchFamily="18" charset="0"/>
              </a:rPr>
              <a:t>main</a:t>
            </a: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r>
              <a:rPr lang="en-US" sz="2400" b="1" kern="100" dirty="0">
                <a:solidFill>
                  <a:srgbClr val="DCC6E0"/>
                </a:solidFill>
                <a:effectLst/>
                <a:latin typeface="Consolas" panose="020B0609020204030204" pitchFamily="49" charset="0"/>
                <a:ea typeface="Calibri" panose="020F0502020204030204" pitchFamily="34" charset="0"/>
                <a:cs typeface="Times New Roman" panose="02020603050405020304" pitchFamily="18" charset="0"/>
              </a:rPr>
              <a:t>void</a:t>
            </a: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    </a:t>
            </a:r>
            <a:r>
              <a:rPr lang="en-US" sz="2400" b="1" kern="100" dirty="0" err="1">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printf</a:t>
            </a: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r>
              <a:rPr lang="en-US" sz="2400" b="1" kern="100" dirty="0">
                <a:solidFill>
                  <a:srgbClr val="ABE338"/>
                </a:solidFill>
                <a:effectLst/>
                <a:latin typeface="Consolas" panose="020B0609020204030204" pitchFamily="49" charset="0"/>
                <a:ea typeface="Calibri" panose="020F0502020204030204" pitchFamily="34" charset="0"/>
                <a:cs typeface="Times New Roman" panose="02020603050405020304" pitchFamily="18" charset="0"/>
              </a:rPr>
              <a:t>"hello, world!\n"</a:t>
            </a: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b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br>
            <a:r>
              <a:rPr lang="en-US" sz="2400" b="1" kern="100" dirty="0">
                <a:solidFill>
                  <a:srgbClr val="F8F8F2"/>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2400" b="1" kern="1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55AC0BBA-7821-94D5-4243-CEE975F9A7D3}"/>
              </a:ext>
            </a:extLst>
          </p:cNvPr>
          <p:cNvSpPr txBox="1">
            <a:spLocks/>
          </p:cNvSpPr>
          <p:nvPr/>
        </p:nvSpPr>
        <p:spPr>
          <a:xfrm>
            <a:off x="4958989" y="754845"/>
            <a:ext cx="5352908" cy="80998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ru-RU" sz="1800" dirty="0">
                <a:effectLst/>
                <a:latin typeface="Open Sans" panose="020B0606030504020204" pitchFamily="34" charset="0"/>
                <a:ea typeface="Open Sans" panose="020B0606030504020204" pitchFamily="34" charset="0"/>
                <a:cs typeface="Open Sans" panose="020B0606030504020204" pitchFamily="34" charset="0"/>
              </a:rPr>
              <a:t>Заголовочный файл стандартной библиотеки в системном каталоге</a:t>
            </a:r>
            <a:endParaRPr lang="en-US" sz="18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64678F5D-140D-CC9E-7ABE-C59C44744DAE}"/>
              </a:ext>
            </a:extLst>
          </p:cNvPr>
          <p:cNvSpPr txBox="1">
            <a:spLocks/>
          </p:cNvSpPr>
          <p:nvPr/>
        </p:nvSpPr>
        <p:spPr>
          <a:xfrm>
            <a:off x="5337727" y="3073651"/>
            <a:ext cx="6603794" cy="80998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ru-RU" sz="1800" dirty="0">
                <a:effectLst/>
                <a:latin typeface="Open Sans" panose="020B0606030504020204" pitchFamily="34" charset="0"/>
                <a:ea typeface="Open Sans" panose="020B0606030504020204" pitchFamily="34" charset="0"/>
                <a:cs typeface="Open Sans" panose="020B0606030504020204" pitchFamily="34" charset="0"/>
              </a:rPr>
              <a:t>Пользовательский заголовочный файл, расположенный в том же каталоге, что и исходный файл</a:t>
            </a:r>
            <a:endParaRPr lang="en-US" sz="1800"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cxnSp>
        <p:nvCxnSpPr>
          <p:cNvPr id="6" name="Прямая соединительная линия 5">
            <a:extLst>
              <a:ext uri="{FF2B5EF4-FFF2-40B4-BE49-F238E27FC236}">
                <a16:creationId xmlns:a16="http://schemas.microsoft.com/office/drawing/2014/main" id="{75FB3281-C570-7E67-11AD-B05314B8741A}"/>
              </a:ext>
            </a:extLst>
          </p:cNvPr>
          <p:cNvCxnSpPr>
            <a:cxnSpLocks/>
            <a:stCxn id="3" idx="1"/>
          </p:cNvCxnSpPr>
          <p:nvPr/>
        </p:nvCxnSpPr>
        <p:spPr>
          <a:xfrm flipH="1">
            <a:off x="3357154" y="1159838"/>
            <a:ext cx="1601835" cy="760402"/>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a:extLst>
              <a:ext uri="{FF2B5EF4-FFF2-40B4-BE49-F238E27FC236}">
                <a16:creationId xmlns:a16="http://schemas.microsoft.com/office/drawing/2014/main" id="{6E07DC9D-63F9-745E-6779-2DAA4B633283}"/>
              </a:ext>
            </a:extLst>
          </p:cNvPr>
          <p:cNvCxnSpPr>
            <a:cxnSpLocks/>
            <a:stCxn id="4" idx="0"/>
          </p:cNvCxnSpPr>
          <p:nvPr/>
        </p:nvCxnSpPr>
        <p:spPr>
          <a:xfrm flipH="1" flipV="1">
            <a:off x="4781006" y="2732097"/>
            <a:ext cx="3858618" cy="341554"/>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691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Заголовочные файлы</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Таблица 8">
            <a:extLst>
              <a:ext uri="{FF2B5EF4-FFF2-40B4-BE49-F238E27FC236}">
                <a16:creationId xmlns:a16="http://schemas.microsoft.com/office/drawing/2014/main" id="{B6DC4F4A-E618-0AE5-6736-9CCE4B0D4E16}"/>
              </a:ext>
            </a:extLst>
          </p:cNvPr>
          <p:cNvGraphicFramePr>
            <a:graphicFrameLocks noGrp="1"/>
          </p:cNvGraphicFramePr>
          <p:nvPr>
            <p:extLst>
              <p:ext uri="{D42A27DB-BD31-4B8C-83A1-F6EECF244321}">
                <p14:modId xmlns:p14="http://schemas.microsoft.com/office/powerpoint/2010/main" val="445688483"/>
              </p:ext>
            </p:extLst>
          </p:nvPr>
        </p:nvGraphicFramePr>
        <p:xfrm>
          <a:off x="236219" y="1377404"/>
          <a:ext cx="11719561" cy="3468954"/>
        </p:xfrm>
        <a:graphic>
          <a:graphicData uri="http://schemas.openxmlformats.org/drawingml/2006/table">
            <a:tbl>
              <a:tblPr firstRow="1" bandRow="1">
                <a:tableStyleId>{5C22544A-7EE6-4342-B048-85BDC9FD1C3A}</a:tableStyleId>
              </a:tblPr>
              <a:tblGrid>
                <a:gridCol w="2027147">
                  <a:extLst>
                    <a:ext uri="{9D8B030D-6E8A-4147-A177-3AD203B41FA5}">
                      <a16:colId xmlns:a16="http://schemas.microsoft.com/office/drawing/2014/main" val="1869125871"/>
                    </a:ext>
                  </a:extLst>
                </a:gridCol>
                <a:gridCol w="642796">
                  <a:extLst>
                    <a:ext uri="{9D8B030D-6E8A-4147-A177-3AD203B41FA5}">
                      <a16:colId xmlns:a16="http://schemas.microsoft.com/office/drawing/2014/main" val="1695498679"/>
                    </a:ext>
                  </a:extLst>
                </a:gridCol>
                <a:gridCol w="9049618">
                  <a:extLst>
                    <a:ext uri="{9D8B030D-6E8A-4147-A177-3AD203B41FA5}">
                      <a16:colId xmlns:a16="http://schemas.microsoft.com/office/drawing/2014/main" val="4028964169"/>
                    </a:ext>
                  </a:extLst>
                </a:gridCol>
              </a:tblGrid>
              <a:tr h="321476">
                <a:tc>
                  <a:txBody>
                    <a:bodyPr/>
                    <a:lstStyle/>
                    <a:p>
                      <a:pPr algn="l"/>
                      <a:r>
                        <a:rPr lang="ru-RU" sz="2400" b="1" dirty="0">
                          <a:solidFill>
                            <a:srgbClr val="FFC000"/>
                          </a:solidFill>
                          <a:latin typeface="Consolas" panose="020B0609020204030204" pitchFamily="49" charset="0"/>
                        </a:rPr>
                        <a:t>Символ</a:t>
                      </a: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ru-RU" sz="2400" b="1" dirty="0">
                          <a:solidFill>
                            <a:srgbClr val="FFC000"/>
                          </a:solidFill>
                          <a:latin typeface="Consolas" panose="020B0609020204030204" pitchFamily="49" charset="0"/>
                        </a:rPr>
                        <a:t>Описание</a:t>
                      </a:r>
                      <a:endParaRPr lang="en-US" sz="24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550342">
                <a:tc>
                  <a:txBody>
                    <a:bodyPr/>
                    <a:lstStyle/>
                    <a:p>
                      <a:pPr algn="l"/>
                      <a:r>
                        <a:rPr lang="en-US" sz="2400" dirty="0" err="1">
                          <a:solidFill>
                            <a:srgbClr val="00B050"/>
                          </a:solidFill>
                          <a:latin typeface="Consolas" panose="020B0609020204030204" pitchFamily="49" charset="0"/>
                        </a:rPr>
                        <a:t>stdio.h</a:t>
                      </a:r>
                      <a:endParaRPr lang="en-US" sz="2400" dirty="0">
                        <a:solidFill>
                          <a:srgbClr val="00B05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подключение файла с объявлением стандартных функций файлового ввода-вывода</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7039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conio.h</a:t>
                      </a:r>
                      <a:endPar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функции работы с консолью</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4203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graphics.h</a:t>
                      </a:r>
                      <a:endPar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графические функции</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57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math.h</a:t>
                      </a:r>
                      <a:endPar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математические функции</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4554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solidFill>
                          <a:effectLst/>
                          <a:uLnTx/>
                          <a:uFillTx/>
                          <a:latin typeface="Consolas" panose="020B0609020204030204" pitchFamily="49" charset="0"/>
                          <a:ea typeface="+mn-ea"/>
                          <a:cs typeface="+mn-cs"/>
                        </a:rPr>
                        <a:t>iostream.h</a:t>
                      </a:r>
                      <a:endParaRPr kumimoji="0" lang="en-US" sz="24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2400" dirty="0">
                          <a:solidFill>
                            <a:schemeClr val="tx1"/>
                          </a:solidFill>
                          <a:latin typeface="Consolas" panose="020B0609020204030204" pitchFamily="49" charset="0"/>
                        </a:rPr>
                        <a:t>подключение библиотеки потокового ввода-вывода </a:t>
                      </a:r>
                      <a:endParaRPr lang="en-US" sz="24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144102"/>
                  </a:ext>
                </a:extLst>
              </a:tr>
            </a:tbl>
          </a:graphicData>
        </a:graphic>
      </p:graphicFrame>
    </p:spTree>
    <p:extLst>
      <p:ext uri="{BB962C8B-B14F-4D97-AF65-F5344CB8AC3E}">
        <p14:creationId xmlns:p14="http://schemas.microsoft.com/office/powerpoint/2010/main" val="3399124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Библиотеки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0799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1885" y="999956"/>
            <a:ext cx="11219543" cy="1055182"/>
          </a:xfrm>
        </p:spPr>
        <p:txBody>
          <a:bodyPr>
            <a:noAutofit/>
          </a:bodyPr>
          <a:lstStyle/>
          <a:p>
            <a:pPr rtl="0">
              <a:spcBef>
                <a:spcPts val="0"/>
              </a:spcBef>
              <a:spcAft>
                <a:spcPts val="0"/>
              </a:spcAft>
            </a:pP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Библиотеки позволяют использовать разработанный ранее программный код в различных программах.</a:t>
            </a:r>
          </a:p>
        </p:txBody>
      </p:sp>
      <p:sp>
        <p:nvSpPr>
          <p:cNvPr id="2" name="Подзаголовок 2">
            <a:extLst>
              <a:ext uri="{FF2B5EF4-FFF2-40B4-BE49-F238E27FC236}">
                <a16:creationId xmlns:a16="http://schemas.microsoft.com/office/drawing/2014/main" id="{DAC95F1D-2CBD-C68A-0025-192A21894CF3}"/>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Библиотеки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EC1919C-4F94-1BF9-7C54-DCFE43CFB88C}"/>
              </a:ext>
            </a:extLst>
          </p:cNvPr>
          <p:cNvSpPr txBox="1">
            <a:spLocks/>
          </p:cNvSpPr>
          <p:nvPr/>
        </p:nvSpPr>
        <p:spPr>
          <a:xfrm>
            <a:off x="391884" y="2053629"/>
            <a:ext cx="11219543" cy="145911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pPr>
            <a:r>
              <a:rPr lang="ru-RU" dirty="0"/>
              <a:t>В языке программирования C код библиотек представляет собой функции, размещенные в файлах, которые скомпилированы в объектные файлы, а те, в свою очередь, объединены в библиотеки.</a:t>
            </a:r>
            <a:endParaRPr lang="ru-RU" sz="24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477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91885" y="999956"/>
            <a:ext cx="11219543" cy="1055182"/>
          </a:xfrm>
        </p:spPr>
        <p:txBody>
          <a:bodyPr>
            <a:noAutofit/>
          </a:bodyPr>
          <a:lstStyle/>
          <a:p>
            <a:pPr rtl="0">
              <a:spcBef>
                <a:spcPts val="0"/>
              </a:spcBef>
              <a:spcAft>
                <a:spcPts val="0"/>
              </a:spcAft>
            </a:pPr>
            <a:r>
              <a:rPr lang="ru-RU"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Библиотеки позволяют использовать разработанный ранее программный код в различных программах.</a:t>
            </a:r>
          </a:p>
        </p:txBody>
      </p:sp>
      <p:sp>
        <p:nvSpPr>
          <p:cNvPr id="2" name="Подзаголовок 2">
            <a:extLst>
              <a:ext uri="{FF2B5EF4-FFF2-40B4-BE49-F238E27FC236}">
                <a16:creationId xmlns:a16="http://schemas.microsoft.com/office/drawing/2014/main" id="{DAC95F1D-2CBD-C68A-0025-192A21894CF3}"/>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Библиотеки</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EC1919C-4F94-1BF9-7C54-DCFE43CFB88C}"/>
              </a:ext>
            </a:extLst>
          </p:cNvPr>
          <p:cNvSpPr txBox="1">
            <a:spLocks/>
          </p:cNvSpPr>
          <p:nvPr/>
        </p:nvSpPr>
        <p:spPr>
          <a:xfrm>
            <a:off x="391884" y="2053629"/>
            <a:ext cx="11219543" cy="145911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pPr>
            <a:r>
              <a:rPr lang="ru-RU" dirty="0"/>
              <a:t>В языке программирования C код библиотек представляет собой функции, размещенные в файлах, которые скомпилированы в объектные файлы, а те, в свою очередь, объединены в библиотеки.</a:t>
            </a:r>
            <a:endParaRPr lang="ru-RU" sz="24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Подзаголовок 2">
            <a:extLst>
              <a:ext uri="{FF2B5EF4-FFF2-40B4-BE49-F238E27FC236}">
                <a16:creationId xmlns:a16="http://schemas.microsoft.com/office/drawing/2014/main" id="{95980D14-3D44-6F8C-A076-9E81F6EF8021}"/>
              </a:ext>
            </a:extLst>
          </p:cNvPr>
          <p:cNvSpPr txBox="1">
            <a:spLocks/>
          </p:cNvSpPr>
          <p:nvPr/>
        </p:nvSpPr>
        <p:spPr>
          <a:xfrm>
            <a:off x="391883" y="3429000"/>
            <a:ext cx="11219543" cy="229279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pPr>
            <a:r>
              <a:rPr lang="ru-RU" dirty="0"/>
              <a:t>При компиляции программы библиотеки подключаются линковщиком, который вызывается компилятором. Если программе требуются только стандартные библиотеки, то дополнительных параметров линковщику передавать не надо (есть исключения). Он "знает", где стандартные библиотеки находятся, и подключит их автоматически. Во всех остальных случаях при компиляции программы требуется указать имя библиотеки и ее местоположение.</a:t>
            </a:r>
            <a:endParaRPr lang="ru-RU" sz="24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944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853228"/>
            <a:ext cx="9093904" cy="861838"/>
          </a:xfrm>
        </p:spPr>
        <p:txBody>
          <a:bodyPr>
            <a:noAutofit/>
          </a:bodyPr>
          <a:lstStyle/>
          <a:p>
            <a:r>
              <a:rPr lang="en-US" sz="6000" b="1" dirty="0">
                <a:effectLst/>
                <a:latin typeface="Open Sans" panose="020B0606030504020204" pitchFamily="34" charset="0"/>
                <a:ea typeface="Open Sans" panose="020B0606030504020204" pitchFamily="34" charset="0"/>
                <a:cs typeface="Open Sans" panose="020B0606030504020204" pitchFamily="34" charset="0"/>
              </a:rPr>
              <a:t>Manual Pages</a:t>
            </a:r>
            <a:endParaRPr lang="en-US" sz="60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Подзаголовок 2">
            <a:extLst>
              <a:ext uri="{FF2B5EF4-FFF2-40B4-BE49-F238E27FC236}">
                <a16:creationId xmlns:a16="http://schemas.microsoft.com/office/drawing/2014/main" id="{DE30C568-9B35-9B58-7A5A-1A51DB6AE52A}"/>
              </a:ext>
            </a:extLst>
          </p:cNvPr>
          <p:cNvSpPr txBox="1">
            <a:spLocks/>
          </p:cNvSpPr>
          <p:nvPr/>
        </p:nvSpPr>
        <p:spPr>
          <a:xfrm>
            <a:off x="2905760" y="3867759"/>
            <a:ext cx="6380480" cy="4779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dirty="0">
                <a:effectLst/>
                <a:latin typeface="Open Sans" panose="020B0606030504020204" pitchFamily="34" charset="0"/>
                <a:ea typeface="Open Sans" panose="020B0606030504020204" pitchFamily="34" charset="0"/>
                <a:cs typeface="Open Sans" panose="020B0606030504020204" pitchFamily="34" charset="0"/>
              </a:rPr>
              <a:t>Справочник (англоязычный вариант)</a:t>
            </a:r>
            <a:endParaRPr lang="en-US"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hlinkClick r:id="rId2"/>
            <a:extLst>
              <a:ext uri="{FF2B5EF4-FFF2-40B4-BE49-F238E27FC236}">
                <a16:creationId xmlns:a16="http://schemas.microsoft.com/office/drawing/2014/main" id="{F73EF013-E9B4-6CCD-7221-2948FC6FEDDF}"/>
              </a:ext>
            </a:extLst>
          </p:cNvPr>
          <p:cNvSpPr txBox="1">
            <a:spLocks/>
          </p:cNvSpPr>
          <p:nvPr/>
        </p:nvSpPr>
        <p:spPr>
          <a:xfrm>
            <a:off x="2905760" y="4309449"/>
            <a:ext cx="6380480" cy="7455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dirty="0">
                <a:effectLst/>
                <a:latin typeface="Consolas" panose="020B0609020204030204" pitchFamily="49" charset="0"/>
                <a:ea typeface="Open Sans" panose="020B0606030504020204" pitchFamily="34" charset="0"/>
                <a:cs typeface="Open Sans" panose="020B0606030504020204" pitchFamily="34" charset="0"/>
              </a:rPr>
              <a:t>manual.cs50.io</a:t>
            </a:r>
          </a:p>
        </p:txBody>
      </p:sp>
    </p:spTree>
    <p:extLst>
      <p:ext uri="{BB962C8B-B14F-4D97-AF65-F5344CB8AC3E}">
        <p14:creationId xmlns:p14="http://schemas.microsoft.com/office/powerpoint/2010/main" val="32453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853228"/>
            <a:ext cx="9093904" cy="861838"/>
          </a:xfrm>
        </p:spPr>
        <p:txBody>
          <a:bodyPr>
            <a:noAutofit/>
          </a:bodyPr>
          <a:lstStyle/>
          <a:p>
            <a:r>
              <a:rPr lang="en-US" sz="6000" b="1" dirty="0" err="1">
                <a:effectLst/>
                <a:latin typeface="Open Sans" panose="020B0606030504020204" pitchFamily="34" charset="0"/>
                <a:ea typeface="Open Sans" panose="020B0606030504020204" pitchFamily="34" charset="0"/>
                <a:cs typeface="Open Sans" panose="020B0606030504020204" pitchFamily="34" charset="0"/>
              </a:rPr>
              <a:t>printf</a:t>
            </a:r>
            <a:endParaRPr lang="en-US" sz="60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hlinkClick r:id="rId2"/>
            <a:extLst>
              <a:ext uri="{FF2B5EF4-FFF2-40B4-BE49-F238E27FC236}">
                <a16:creationId xmlns:a16="http://schemas.microsoft.com/office/drawing/2014/main" id="{F73EF013-E9B4-6CCD-7221-2948FC6FEDDF}"/>
              </a:ext>
            </a:extLst>
          </p:cNvPr>
          <p:cNvSpPr txBox="1">
            <a:spLocks/>
          </p:cNvSpPr>
          <p:nvPr/>
        </p:nvSpPr>
        <p:spPr>
          <a:xfrm>
            <a:off x="2905760" y="4309449"/>
            <a:ext cx="6380480" cy="745564"/>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dirty="0">
                <a:effectLst/>
                <a:latin typeface="Consolas" panose="020B0609020204030204" pitchFamily="49" charset="0"/>
                <a:ea typeface="Open Sans" panose="020B0606030504020204" pitchFamily="34" charset="0"/>
                <a:cs typeface="Open Sans" panose="020B0606030504020204" pitchFamily="34" charset="0"/>
              </a:rPr>
              <a:t>manual.cs50.io/3/printf</a:t>
            </a:r>
          </a:p>
        </p:txBody>
      </p:sp>
    </p:spTree>
    <p:extLst>
      <p:ext uri="{BB962C8B-B14F-4D97-AF65-F5344CB8AC3E}">
        <p14:creationId xmlns:p14="http://schemas.microsoft.com/office/powerpoint/2010/main" val="1351412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ctype.h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math.h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stdio.h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stdlib.h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string.h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strings.h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time.h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a:effectLst/>
                <a:latin typeface="Consolas" panose="020B0609020204030204" pitchFamily="49" charset="0"/>
                <a:ea typeface="Open Sans" panose="020B0606030504020204" pitchFamily="34" charset="0"/>
                <a:cs typeface="Open Sans" panose="020B0606030504020204" pitchFamily="34" charset="0"/>
              </a:rPr>
              <a:t>cs50.h</a:t>
            </a:r>
          </a:p>
        </p:txBody>
      </p:sp>
    </p:spTree>
    <p:extLst>
      <p:ext uri="{BB962C8B-B14F-4D97-AF65-F5344CB8AC3E}">
        <p14:creationId xmlns:p14="http://schemas.microsoft.com/office/powerpoint/2010/main" val="1070787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ctype.h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math.h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stdio.h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stdlib.h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string.h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strings.h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effectLst/>
                <a:latin typeface="Consolas" panose="020B0609020204030204" pitchFamily="49" charset="0"/>
                <a:ea typeface="Open Sans" panose="020B0606030504020204" pitchFamily="34" charset="0"/>
                <a:cs typeface="Open Sans" panose="020B0606030504020204" pitchFamily="34" charset="0"/>
              </a:rPr>
              <a:t>time.h</a:t>
            </a:r>
            <a:endParaRPr lang="en-US" sz="2800" dirty="0">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a:solidFill>
                  <a:srgbClr val="FFC000"/>
                </a:solidFill>
                <a:effectLst/>
                <a:highlight>
                  <a:srgbClr val="800000"/>
                </a:highlight>
                <a:latin typeface="Consolas" panose="020B0609020204030204" pitchFamily="49" charset="0"/>
                <a:ea typeface="Open Sans" panose="020B0606030504020204" pitchFamily="34" charset="0"/>
                <a:cs typeface="Open Sans" panose="020B0606030504020204" pitchFamily="34" charset="0"/>
              </a:rPr>
              <a:t>cs50.h</a:t>
            </a:r>
          </a:p>
        </p:txBody>
      </p:sp>
    </p:spTree>
    <p:extLst>
      <p:ext uri="{BB962C8B-B14F-4D97-AF65-F5344CB8AC3E}">
        <p14:creationId xmlns:p14="http://schemas.microsoft.com/office/powerpoint/2010/main" val="1330260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971550" y="3077285"/>
            <a:ext cx="10687050" cy="703430"/>
          </a:xfrm>
        </p:spPr>
        <p:txBody>
          <a:bodyPr anchor="ctr">
            <a:normAutofit/>
          </a:bodyPr>
          <a:lstStyle/>
          <a:p>
            <a:pPr algn="l"/>
            <a:r>
              <a:rPr lang="ru-RU" sz="2400" b="1" dirty="0">
                <a:effectLst/>
                <a:latin typeface="Open Sans" panose="020B0606030504020204" pitchFamily="34" charset="0"/>
                <a:ea typeface="Open Sans" panose="020B0606030504020204" pitchFamily="34" charset="0"/>
                <a:cs typeface="Open Sans" panose="020B0606030504020204" pitchFamily="34" charset="0"/>
              </a:rPr>
              <a:t>Как решать поставленную задачу с помощью </a:t>
            </a:r>
            <a:r>
              <a:rPr lang="ru-RU"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условий</a:t>
            </a:r>
            <a:endParaRPr lang="en-US"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3155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853228"/>
            <a:ext cx="9093904" cy="861838"/>
          </a:xfrm>
        </p:spPr>
        <p:txBody>
          <a:bodyPr>
            <a:noAutofit/>
          </a:bodyPr>
          <a:lstStyle/>
          <a:p>
            <a:r>
              <a:rPr lang="en-US" sz="6000" b="1" dirty="0">
                <a:effectLst/>
                <a:latin typeface="Consolas" panose="020B0609020204030204" pitchFamily="49" charset="0"/>
                <a:ea typeface="Open Sans" panose="020B0606030504020204" pitchFamily="34" charset="0"/>
                <a:cs typeface="Open Sans" panose="020B0606030504020204" pitchFamily="34" charset="0"/>
              </a:rPr>
              <a:t>cs50.h</a:t>
            </a:r>
            <a:endParaRPr lang="en-US" sz="6000" b="1" dirty="0">
              <a:solidFill>
                <a:schemeClr val="bg2">
                  <a:lumMod val="75000"/>
                  <a:lumOff val="25000"/>
                </a:schemeClr>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8905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get_char</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get_double</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get_float</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get_int</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get_long</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a:p>
            <a:pPr algn="l">
              <a:lnSpc>
                <a:spcPct val="150000"/>
              </a:lnSpc>
            </a:pPr>
            <a:r>
              <a:rPr lang="en-US" sz="2800" dirty="0" err="1">
                <a:solidFill>
                  <a:srgbClr val="92D050"/>
                </a:solidFill>
                <a:effectLst/>
                <a:latin typeface="Consolas" panose="020B0609020204030204" pitchFamily="49" charset="0"/>
                <a:ea typeface="Open Sans" panose="020B0606030504020204" pitchFamily="34" charset="0"/>
                <a:cs typeface="Open Sans" panose="020B0606030504020204" pitchFamily="34" charset="0"/>
              </a:rPr>
              <a:t>get_string</a:t>
            </a:r>
            <a:endParaRPr lang="en-US" sz="2800" dirty="0">
              <a:solidFill>
                <a:srgbClr val="92D050"/>
              </a:solidFill>
              <a:effectLst/>
              <a:latin typeface="Consolas" panose="020B0609020204030204" pitchFamily="49"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2632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1F804B85-FC7A-CE9A-6576-ECD3E9A7B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937" y="1714500"/>
            <a:ext cx="5572125" cy="3429000"/>
          </a:xfrm>
          <a:prstGeom prst="rect">
            <a:avLst/>
          </a:prstGeom>
        </p:spPr>
      </p:pic>
    </p:spTree>
    <p:extLst>
      <p:ext uri="{BB962C8B-B14F-4D97-AF65-F5344CB8AC3E}">
        <p14:creationId xmlns:p14="http://schemas.microsoft.com/office/powerpoint/2010/main" val="2030272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12123"/>
        </a:solidFill>
        <a:effectLst/>
      </p:bgPr>
    </p:bg>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268300" y="3088217"/>
            <a:ext cx="916928" cy="681566"/>
          </a:xfrm>
        </p:spPr>
        <p:txBody>
          <a:bodyPr>
            <a:normAutofit/>
          </a:body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4" name="Подзаголовок 2">
            <a:extLst>
              <a:ext uri="{FF2B5EF4-FFF2-40B4-BE49-F238E27FC236}">
                <a16:creationId xmlns:a16="http://schemas.microsoft.com/office/drawing/2014/main" id="{B285FD60-8222-7A0D-E90C-0FC35BCD335A}"/>
              </a:ext>
            </a:extLst>
          </p:cNvPr>
          <p:cNvSpPr txBox="1">
            <a:spLocks/>
          </p:cNvSpPr>
          <p:nvPr/>
        </p:nvSpPr>
        <p:spPr>
          <a:xfrm>
            <a:off x="7330355" y="3088217"/>
            <a:ext cx="663861" cy="6815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5" name="Прямоугольник 4">
            <a:extLst>
              <a:ext uri="{FF2B5EF4-FFF2-40B4-BE49-F238E27FC236}">
                <a16:creationId xmlns:a16="http://schemas.microsoft.com/office/drawing/2014/main" id="{9D1990FF-90DD-2096-5DF3-E50A795B3E76}"/>
              </a:ext>
            </a:extLst>
          </p:cNvPr>
          <p:cNvSpPr/>
          <p:nvPr/>
        </p:nvSpPr>
        <p:spPr>
          <a:xfrm>
            <a:off x="4417999" y="20122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одзаголовок 2">
            <a:extLst>
              <a:ext uri="{FF2B5EF4-FFF2-40B4-BE49-F238E27FC236}">
                <a16:creationId xmlns:a16="http://schemas.microsoft.com/office/drawing/2014/main" id="{181EA4C4-247E-6A20-5E65-212B8DB776A3}"/>
              </a:ext>
            </a:extLst>
          </p:cNvPr>
          <p:cNvSpPr txBox="1">
            <a:spLocks/>
          </p:cNvSpPr>
          <p:nvPr/>
        </p:nvSpPr>
        <p:spPr>
          <a:xfrm>
            <a:off x="982337" y="3088217"/>
            <a:ext cx="2661742" cy="6815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Аргументы </a:t>
            </a:r>
            <a:endParaRPr lang="en-US" sz="3200" b="1" dirty="0">
              <a:latin typeface="Consolas" panose="020B0609020204030204" pitchFamily="49" charset="0"/>
            </a:endParaRPr>
          </a:p>
        </p:txBody>
      </p:sp>
      <p:sp>
        <p:nvSpPr>
          <p:cNvPr id="7" name="Подзаголовок 2">
            <a:extLst>
              <a:ext uri="{FF2B5EF4-FFF2-40B4-BE49-F238E27FC236}">
                <a16:creationId xmlns:a16="http://schemas.microsoft.com/office/drawing/2014/main" id="{83DBEC6C-A57E-9045-3D9E-04930A27C6B5}"/>
              </a:ext>
            </a:extLst>
          </p:cNvPr>
          <p:cNvSpPr txBox="1">
            <a:spLocks/>
          </p:cNvSpPr>
          <p:nvPr/>
        </p:nvSpPr>
        <p:spPr>
          <a:xfrm>
            <a:off x="4503873" y="3088217"/>
            <a:ext cx="2661742" cy="6815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Функция </a:t>
            </a:r>
            <a:endParaRPr lang="en-US" sz="3200" b="1" dirty="0">
              <a:latin typeface="Consolas" panose="020B0609020204030204" pitchFamily="49" charset="0"/>
            </a:endParaRPr>
          </a:p>
        </p:txBody>
      </p:sp>
      <p:sp>
        <p:nvSpPr>
          <p:cNvPr id="10" name="Подзаголовок 2">
            <a:extLst>
              <a:ext uri="{FF2B5EF4-FFF2-40B4-BE49-F238E27FC236}">
                <a16:creationId xmlns:a16="http://schemas.microsoft.com/office/drawing/2014/main" id="{BE37AA9A-6BD6-3F31-4FA8-DF4E178283A5}"/>
              </a:ext>
            </a:extLst>
          </p:cNvPr>
          <p:cNvSpPr txBox="1">
            <a:spLocks/>
          </p:cNvSpPr>
          <p:nvPr/>
        </p:nvSpPr>
        <p:spPr>
          <a:xfrm>
            <a:off x="7994216" y="2916766"/>
            <a:ext cx="3797734" cy="129328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200" b="1" dirty="0">
                <a:latin typeface="Consolas" panose="020B0609020204030204" pitchFamily="49" charset="0"/>
              </a:rPr>
              <a:t>Возвращаемое значение</a:t>
            </a:r>
            <a:endParaRPr lang="en-US" sz="3200" b="1" dirty="0">
              <a:latin typeface="Consolas" panose="020B0609020204030204" pitchFamily="49" charset="0"/>
            </a:endParaRPr>
          </a:p>
        </p:txBody>
      </p:sp>
    </p:spTree>
    <p:extLst>
      <p:ext uri="{BB962C8B-B14F-4D97-AF65-F5344CB8AC3E}">
        <p14:creationId xmlns:p14="http://schemas.microsoft.com/office/powerpoint/2010/main" val="3425670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3268300" y="3088217"/>
            <a:ext cx="916928" cy="681566"/>
          </a:xfrm>
        </p:spPr>
        <p:txBody>
          <a:bodyPr>
            <a:normAutofit/>
          </a:body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4" name="Подзаголовок 2">
            <a:extLst>
              <a:ext uri="{FF2B5EF4-FFF2-40B4-BE49-F238E27FC236}">
                <a16:creationId xmlns:a16="http://schemas.microsoft.com/office/drawing/2014/main" id="{B285FD60-8222-7A0D-E90C-0FC35BCD335A}"/>
              </a:ext>
            </a:extLst>
          </p:cNvPr>
          <p:cNvSpPr txBox="1">
            <a:spLocks/>
          </p:cNvSpPr>
          <p:nvPr/>
        </p:nvSpPr>
        <p:spPr>
          <a:xfrm>
            <a:off x="7330355" y="3088217"/>
            <a:ext cx="663861" cy="68156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200" dirty="0">
                <a:latin typeface="Consolas" panose="020B0609020204030204" pitchFamily="49" charset="0"/>
              </a:rPr>
              <a:t>→</a:t>
            </a:r>
            <a:endParaRPr lang="en-US" sz="3200" b="1" dirty="0">
              <a:latin typeface="Consolas" panose="020B0609020204030204" pitchFamily="49" charset="0"/>
            </a:endParaRPr>
          </a:p>
        </p:txBody>
      </p:sp>
      <p:sp>
        <p:nvSpPr>
          <p:cNvPr id="5" name="Прямоугольник 4">
            <a:extLst>
              <a:ext uri="{FF2B5EF4-FFF2-40B4-BE49-F238E27FC236}">
                <a16:creationId xmlns:a16="http://schemas.microsoft.com/office/drawing/2014/main" id="{9D1990FF-90DD-2096-5DF3-E50A795B3E76}"/>
              </a:ext>
            </a:extLst>
          </p:cNvPr>
          <p:cNvSpPr/>
          <p:nvPr/>
        </p:nvSpPr>
        <p:spPr>
          <a:xfrm>
            <a:off x="4417999" y="2012255"/>
            <a:ext cx="2833490" cy="283349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400;p74">
            <a:extLst>
              <a:ext uri="{FF2B5EF4-FFF2-40B4-BE49-F238E27FC236}">
                <a16:creationId xmlns:a16="http://schemas.microsoft.com/office/drawing/2014/main" id="{5F32BDA6-EC6E-92D2-46B4-A3F9241E7487}"/>
              </a:ext>
            </a:extLst>
          </p:cNvPr>
          <p:cNvPicPr preferRelativeResize="0"/>
          <p:nvPr/>
        </p:nvPicPr>
        <p:blipFill>
          <a:blip r:embed="rId2">
            <a:alphaModFix/>
          </a:blip>
          <a:stretch>
            <a:fillRect/>
          </a:stretch>
        </p:blipFill>
        <p:spPr>
          <a:xfrm>
            <a:off x="1585873" y="3166673"/>
            <a:ext cx="1836287" cy="524654"/>
          </a:xfrm>
          <a:prstGeom prst="rect">
            <a:avLst/>
          </a:prstGeom>
          <a:noFill/>
          <a:ln>
            <a:noFill/>
          </a:ln>
        </p:spPr>
      </p:pic>
      <p:pic>
        <p:nvPicPr>
          <p:cNvPr id="7" name="Google Shape;401;p74">
            <a:extLst>
              <a:ext uri="{FF2B5EF4-FFF2-40B4-BE49-F238E27FC236}">
                <a16:creationId xmlns:a16="http://schemas.microsoft.com/office/drawing/2014/main" id="{175012A6-0B5E-179A-34BB-0C7D9DFB6EB3}"/>
              </a:ext>
            </a:extLst>
          </p:cNvPr>
          <p:cNvPicPr preferRelativeResize="0"/>
          <p:nvPr/>
        </p:nvPicPr>
        <p:blipFill>
          <a:blip r:embed="rId3">
            <a:alphaModFix/>
          </a:blip>
          <a:stretch>
            <a:fillRect/>
          </a:stretch>
        </p:blipFill>
        <p:spPr>
          <a:xfrm>
            <a:off x="4737439" y="2965350"/>
            <a:ext cx="2194610" cy="927300"/>
          </a:xfrm>
          <a:prstGeom prst="rect">
            <a:avLst/>
          </a:prstGeom>
          <a:noFill/>
          <a:ln>
            <a:noFill/>
          </a:ln>
        </p:spPr>
      </p:pic>
      <p:pic>
        <p:nvPicPr>
          <p:cNvPr id="10" name="Google Shape;402;p74">
            <a:extLst>
              <a:ext uri="{FF2B5EF4-FFF2-40B4-BE49-F238E27FC236}">
                <a16:creationId xmlns:a16="http://schemas.microsoft.com/office/drawing/2014/main" id="{66EB796B-013A-B889-2468-7EC86C1E9945}"/>
              </a:ext>
            </a:extLst>
          </p:cNvPr>
          <p:cNvPicPr preferRelativeResize="0"/>
          <p:nvPr/>
        </p:nvPicPr>
        <p:blipFill>
          <a:blip r:embed="rId4">
            <a:alphaModFix/>
          </a:blip>
          <a:stretch>
            <a:fillRect/>
          </a:stretch>
        </p:blipFill>
        <p:spPr>
          <a:xfrm>
            <a:off x="8073082" y="3166673"/>
            <a:ext cx="948659" cy="502230"/>
          </a:xfrm>
          <a:prstGeom prst="rect">
            <a:avLst/>
          </a:prstGeom>
          <a:noFill/>
          <a:ln>
            <a:noFill/>
          </a:ln>
        </p:spPr>
      </p:pic>
    </p:spTree>
    <p:extLst>
      <p:ext uri="{BB962C8B-B14F-4D97-AF65-F5344CB8AC3E}">
        <p14:creationId xmlns:p14="http://schemas.microsoft.com/office/powerpoint/2010/main" val="3429723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Tree>
    <p:extLst>
      <p:ext uri="{BB962C8B-B14F-4D97-AF65-F5344CB8AC3E}">
        <p14:creationId xmlns:p14="http://schemas.microsoft.com/office/powerpoint/2010/main" val="3664421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062919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effectLst/>
                <a:latin typeface="Consolas" panose="020B0609020204030204" pitchFamily="49" charset="0"/>
                <a:ea typeface="Calibri" panose="020F0502020204030204" pitchFamily="34" charset="0"/>
                <a:cs typeface="Times New Roman" panose="02020603050405020304" pitchFamily="18" charset="0"/>
              </a:rPr>
              <a:t>What’s your name? </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79034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What’s your name? </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072142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answer =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What’s your name? </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8745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971550" y="3077285"/>
            <a:ext cx="10687050" cy="703430"/>
          </a:xfrm>
        </p:spPr>
        <p:txBody>
          <a:bodyPr anchor="ctr">
            <a:normAutofit/>
          </a:bodyPr>
          <a:lstStyle/>
          <a:p>
            <a:pPr algn="l"/>
            <a:r>
              <a:rPr lang="ru-RU" sz="2400" b="1" dirty="0">
                <a:effectLst/>
                <a:latin typeface="Open Sans" panose="020B0606030504020204" pitchFamily="34" charset="0"/>
                <a:ea typeface="Open Sans" panose="020B0606030504020204" pitchFamily="34" charset="0"/>
                <a:cs typeface="Open Sans" panose="020B0606030504020204" pitchFamily="34" charset="0"/>
              </a:rPr>
              <a:t>Как решать поставленную задачу с помощью </a:t>
            </a:r>
            <a:r>
              <a:rPr lang="ru-RU" sz="24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циклов</a:t>
            </a:r>
          </a:p>
        </p:txBody>
      </p:sp>
    </p:spTree>
    <p:extLst>
      <p:ext uri="{BB962C8B-B14F-4D97-AF65-F5344CB8AC3E}">
        <p14:creationId xmlns:p14="http://schemas.microsoft.com/office/powerpoint/2010/main" val="617368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string answer =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What’s your name? </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768423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77B1C175-0026-9849-B119-70BE87B3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2536031"/>
            <a:ext cx="3541606" cy="1785938"/>
          </a:xfrm>
          <a:prstGeom prst="rect">
            <a:avLst/>
          </a:prstGeom>
        </p:spPr>
      </p:pic>
      <p:sp>
        <p:nvSpPr>
          <p:cNvPr id="6" name="Подзаголовок 2">
            <a:extLst>
              <a:ext uri="{FF2B5EF4-FFF2-40B4-BE49-F238E27FC236}">
                <a16:creationId xmlns:a16="http://schemas.microsoft.com/office/drawing/2014/main" id="{4124D0F7-1109-3671-BA98-397FDCA33061}"/>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string answer =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get_string</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What’s your name? </a:t>
            </a:r>
            <a:r>
              <a:rPr lang="en-US" sz="2000" b="1"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163906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Tree>
    <p:extLst>
      <p:ext uri="{BB962C8B-B14F-4D97-AF65-F5344CB8AC3E}">
        <p14:creationId xmlns:p14="http://schemas.microsoft.com/office/powerpoint/2010/main" val="2894708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1181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a:effectLst/>
                <a:latin typeface="Consolas" panose="020B0609020204030204" pitchFamily="49" charset="0"/>
                <a:ea typeface="Calibri" panose="020F0502020204030204" pitchFamily="34" charset="0"/>
                <a:cs typeface="Times New Roman" panose="02020603050405020304" pitchFamily="18" charset="0"/>
              </a:rPr>
              <a:t>hello, %s           );</a:t>
            </a:r>
          </a:p>
        </p:txBody>
      </p:sp>
    </p:spTree>
    <p:extLst>
      <p:ext uri="{BB962C8B-B14F-4D97-AF65-F5344CB8AC3E}">
        <p14:creationId xmlns:p14="http://schemas.microsoft.com/office/powerpoint/2010/main" val="391258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hello, %s  </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244264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hello, %s\n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853111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A413BD49-0DE1-96E9-3609-705700ED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8" y="3019361"/>
            <a:ext cx="3190875" cy="819279"/>
          </a:xfrm>
          <a:prstGeom prst="rect">
            <a:avLst/>
          </a:prstGeom>
        </p:spPr>
      </p:pic>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4390931" y="2748386"/>
            <a:ext cx="7372444" cy="1361229"/>
          </a:xfrm>
        </p:spPr>
        <p:txBody>
          <a:bodyPr anchor="ctr">
            <a:noAutofit/>
          </a:bodyPr>
          <a:lstStyle/>
          <a:p>
            <a:pPr marL="0" marR="0" algn="l">
              <a:lnSpc>
                <a:spcPct val="107000"/>
              </a:lnSpc>
              <a:spcBef>
                <a:spcPts val="0"/>
              </a:spcBef>
              <a:spcAft>
                <a:spcPts val="800"/>
              </a:spcAft>
            </a:pP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hello, %s\n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 answer);</a:t>
            </a:r>
          </a:p>
        </p:txBody>
      </p:sp>
      <mc:AlternateContent xmlns:mc="http://schemas.openxmlformats.org/markup-compatibility/2006" xmlns:pslz="http://schemas.microsoft.com/office/powerpoint/2016/slidezoom">
        <mc:Choice Requires="pslz">
          <p:graphicFrame>
            <p:nvGraphicFramePr>
              <p:cNvPr id="16" name="Ссылка на слайд 15">
                <a:extLst>
                  <a:ext uri="{FF2B5EF4-FFF2-40B4-BE49-F238E27FC236}">
                    <a16:creationId xmlns:a16="http://schemas.microsoft.com/office/drawing/2014/main" id="{23887A87-C755-1661-F9A8-4453ED0A32FA}"/>
                  </a:ext>
                </a:extLst>
              </p:cNvPr>
              <p:cNvGraphicFramePr>
                <a:graphicFrameLocks noChangeAspect="1"/>
              </p:cNvGraphicFramePr>
              <p:nvPr>
                <p:extLst>
                  <p:ext uri="{D42A27DB-BD31-4B8C-83A1-F6EECF244321}">
                    <p14:modId xmlns:p14="http://schemas.microsoft.com/office/powerpoint/2010/main" val="1935541236"/>
                  </p:ext>
                </p:extLst>
              </p:nvPr>
            </p:nvGraphicFramePr>
            <p:xfrm>
              <a:off x="3985554" y="1704465"/>
              <a:ext cx="6127166" cy="3446531"/>
            </p:xfrm>
            <a:graphic>
              <a:graphicData uri="http://schemas.microsoft.com/office/powerpoint/2016/slidezoom">
                <pslz:sldZm>
                  <pslz:sldZmObj sldId="614" cId="22369999">
                    <pslz:zmPr id="{BFDE84B7-9A1C-4B25-8DE7-47A0EEAD2107}" returnToParent="0" transitionDur="1000">
                      <p166:blipFill xmlns:p166="http://schemas.microsoft.com/office/powerpoint/2016/6/main">
                        <a:blip r:embed="rId3"/>
                        <a:stretch>
                          <a:fillRect/>
                        </a:stretch>
                      </p166:blipFill>
                      <p166:spPr xmlns:p166="http://schemas.microsoft.com/office/powerpoint/2016/6/main">
                        <a:xfrm>
                          <a:off x="0" y="0"/>
                          <a:ext cx="6127166" cy="3446531"/>
                        </a:xfrm>
                        <a:prstGeom prst="rect">
                          <a:avLst/>
                        </a:prstGeom>
                        <a:ln w="3175">
                          <a:noFill/>
                        </a:ln>
                      </p166:spPr>
                    </pslz:zmPr>
                  </pslz:sldZmObj>
                </pslz:sldZm>
              </a:graphicData>
            </a:graphic>
          </p:graphicFrame>
        </mc:Choice>
        <mc:Fallback xmlns="">
          <p:pic>
            <p:nvPicPr>
              <p:cNvPr id="16" name="Ссылка на слайд 15">
                <a:hlinkClick r:id="rId4" action="ppaction://hlinksldjump"/>
                <a:extLst>
                  <a:ext uri="{FF2B5EF4-FFF2-40B4-BE49-F238E27FC236}">
                    <a16:creationId xmlns:a16="http://schemas.microsoft.com/office/drawing/2014/main" id="{23887A87-C755-1661-F9A8-4453ED0A32FA}"/>
                  </a:ext>
                </a:extLst>
              </p:cNvPr>
              <p:cNvPicPr>
                <a:picLocks noGrp="1" noRot="1" noChangeAspect="1" noMove="1" noResize="1" noEditPoints="1" noAdjustHandles="1" noChangeArrowheads="1" noChangeShapeType="1"/>
              </p:cNvPicPr>
              <p:nvPr/>
            </p:nvPicPr>
            <p:blipFill>
              <a:blip r:embed="rId5"/>
              <a:stretch>
                <a:fillRect/>
              </a:stretch>
            </p:blipFill>
            <p:spPr>
              <a:xfrm>
                <a:off x="3985554" y="1704465"/>
                <a:ext cx="6127166" cy="3446531"/>
              </a:xfrm>
              <a:prstGeom prst="rect">
                <a:avLst/>
              </a:prstGeom>
              <a:ln w="3175">
                <a:noFill/>
              </a:ln>
            </p:spPr>
          </p:pic>
        </mc:Fallback>
      </mc:AlternateContent>
    </p:spTree>
    <p:extLst>
      <p:ext uri="{BB962C8B-B14F-4D97-AF65-F5344CB8AC3E}">
        <p14:creationId xmlns:p14="http://schemas.microsoft.com/office/powerpoint/2010/main" val="447173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877821" y="2748386"/>
            <a:ext cx="9005911" cy="1361229"/>
          </a:xfrm>
        </p:spPr>
        <p:txBody>
          <a:bodyPr anchor="ctr">
            <a:noAutofit/>
          </a:bodyPr>
          <a:lstStyle/>
          <a:p>
            <a:pPr marL="0" marR="0" algn="l">
              <a:lnSpc>
                <a:spcPct val="107000"/>
              </a:lnSpc>
              <a:spcBef>
                <a:spcPts val="0"/>
              </a:spcBef>
              <a:spcAft>
                <a:spcPts val="800"/>
              </a:spcAft>
            </a:pPr>
            <a:r>
              <a:rPr lang="en-US" sz="40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4000" kern="100" dirty="0">
                <a:effectLst/>
                <a:latin typeface="Consolas" panose="020B0609020204030204" pitchFamily="49" charset="0"/>
                <a:ea typeface="Calibri" panose="020F0502020204030204" pitchFamily="34" charset="0"/>
                <a:cs typeface="Times New Roman" panose="02020603050405020304" pitchFamily="18" charset="0"/>
              </a:rPr>
              <a:t>("hello, %s\n", answer);</a:t>
            </a:r>
          </a:p>
        </p:txBody>
      </p:sp>
    </p:spTree>
    <p:extLst>
      <p:ext uri="{BB962C8B-B14F-4D97-AF65-F5344CB8AC3E}">
        <p14:creationId xmlns:p14="http://schemas.microsoft.com/office/powerpoint/2010/main" val="22369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2">
            <a:extLst>
              <a:ext uri="{FF2B5EF4-FFF2-40B4-BE49-F238E27FC236}">
                <a16:creationId xmlns:a16="http://schemas.microsoft.com/office/drawing/2014/main" id="{04F67A92-8A8E-8B25-6B5E-7E38ACD7EEAB}"/>
              </a:ext>
            </a:extLst>
          </p:cNvPr>
          <p:cNvSpPr>
            <a:spLocks noGrp="1"/>
          </p:cNvSpPr>
          <p:nvPr>
            <p:ph type="subTitle" idx="1"/>
          </p:nvPr>
        </p:nvSpPr>
        <p:spPr>
          <a:xfrm>
            <a:off x="877821" y="2748386"/>
            <a:ext cx="9005911" cy="1361229"/>
          </a:xfrm>
        </p:spPr>
        <p:txBody>
          <a:bodyPr anchor="ctr">
            <a:noAutofit/>
          </a:bodyPr>
          <a:lstStyle/>
          <a:p>
            <a:pPr marL="0" marR="0" algn="l">
              <a:lnSpc>
                <a:spcPct val="107000"/>
              </a:lnSpc>
              <a:spcBef>
                <a:spcPts val="0"/>
              </a:spcBef>
              <a:spcAft>
                <a:spcPts val="800"/>
              </a:spcAft>
            </a:pPr>
            <a:r>
              <a:rPr lang="en-US" sz="4000"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sz="4000" kern="100" dirty="0">
                <a:effectLst/>
                <a:latin typeface="Consolas" panose="020B0609020204030204" pitchFamily="49" charset="0"/>
                <a:ea typeface="Calibri" panose="020F0502020204030204" pitchFamily="34" charset="0"/>
                <a:cs typeface="Times New Roman" panose="02020603050405020304" pitchFamily="18" charset="0"/>
              </a:rPr>
              <a:t>("hello, </a:t>
            </a:r>
            <a:r>
              <a:rPr lang="en-US" sz="4000"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%s</a:t>
            </a:r>
            <a:r>
              <a:rPr lang="en-US" sz="4000" kern="100" dirty="0">
                <a:effectLst/>
                <a:latin typeface="Consolas" panose="020B0609020204030204" pitchFamily="49" charset="0"/>
                <a:ea typeface="Calibri" panose="020F0502020204030204" pitchFamily="34" charset="0"/>
                <a:cs typeface="Times New Roman" panose="02020603050405020304" pitchFamily="18" charset="0"/>
              </a:rPr>
              <a:t>\n", answer);</a:t>
            </a:r>
          </a:p>
        </p:txBody>
      </p:sp>
    </p:spTree>
    <p:extLst>
      <p:ext uri="{BB962C8B-B14F-4D97-AF65-F5344CB8AC3E}">
        <p14:creationId xmlns:p14="http://schemas.microsoft.com/office/powerpoint/2010/main" val="117336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971550" y="3077285"/>
            <a:ext cx="10687050" cy="703430"/>
          </a:xfrm>
        </p:spPr>
        <p:txBody>
          <a:bodyPr anchor="ctr">
            <a:normAutofit/>
          </a:bodyPr>
          <a:lstStyle/>
          <a:p>
            <a:pPr algn="l"/>
            <a:r>
              <a:rPr lang="ru-RU" sz="2400" b="1" dirty="0">
                <a:effectLst/>
                <a:latin typeface="Open Sans" panose="020B0606030504020204" pitchFamily="34" charset="0"/>
                <a:ea typeface="Open Sans" panose="020B0606030504020204" pitchFamily="34" charset="0"/>
                <a:cs typeface="Open Sans" panose="020B0606030504020204" pitchFamily="34" charset="0"/>
              </a:rPr>
              <a:t>Как (не стоит) решать поставленную задачу</a:t>
            </a:r>
          </a:p>
        </p:txBody>
      </p:sp>
    </p:spTree>
    <p:extLst>
      <p:ext uri="{BB962C8B-B14F-4D97-AF65-F5344CB8AC3E}">
        <p14:creationId xmlns:p14="http://schemas.microsoft.com/office/powerpoint/2010/main" val="3731361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3834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effectLst/>
                <a:latin typeface="Consolas" panose="020B0609020204030204" pitchFamily="49" charset="0"/>
                <a:ea typeface="Calibri" panose="020F0502020204030204" pitchFamily="34" charset="0"/>
                <a:cs typeface="Times New Roman" panose="02020603050405020304" pitchFamily="18" charset="0"/>
              </a:rPr>
              <a:t>%[флаги][ширина][</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точность][модификаторы][спецификатор]</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0997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effectLst/>
                <a:latin typeface="Consolas" panose="020B0609020204030204" pitchFamily="49" charset="0"/>
                <a:ea typeface="Calibri" panose="020F0502020204030204" pitchFamily="34" charset="0"/>
                <a:cs typeface="Times New Roman" panose="02020603050405020304" pitchFamily="18" charset="0"/>
              </a:rPr>
              <a:t>%[флаги][ширина][</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точность][модификаторы][спецификатор]</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graphicFrame>
        <p:nvGraphicFramePr>
          <p:cNvPr id="7" name="Таблица 8">
            <a:extLst>
              <a:ext uri="{FF2B5EF4-FFF2-40B4-BE49-F238E27FC236}">
                <a16:creationId xmlns:a16="http://schemas.microsoft.com/office/drawing/2014/main" id="{A531ABD1-C25C-BB26-EA1A-898CE7BDE6CB}"/>
              </a:ext>
            </a:extLst>
          </p:cNvPr>
          <p:cNvGraphicFramePr>
            <a:graphicFrameLocks noGrp="1"/>
          </p:cNvGraphicFramePr>
          <p:nvPr>
            <p:extLst>
              <p:ext uri="{D42A27DB-BD31-4B8C-83A1-F6EECF244321}">
                <p14:modId xmlns:p14="http://schemas.microsoft.com/office/powerpoint/2010/main" val="2658379223"/>
              </p:ext>
            </p:extLst>
          </p:nvPr>
        </p:nvGraphicFramePr>
        <p:xfrm>
          <a:off x="236219" y="2571183"/>
          <a:ext cx="11719561" cy="2958279"/>
        </p:xfrm>
        <a:graphic>
          <a:graphicData uri="http://schemas.openxmlformats.org/drawingml/2006/table">
            <a:tbl>
              <a:tblPr firstRow="1" bandRow="1">
                <a:tableStyleId>{5C22544A-7EE6-4342-B048-85BDC9FD1C3A}</a:tableStyleId>
              </a:tblPr>
              <a:tblGrid>
                <a:gridCol w="1827971">
                  <a:extLst>
                    <a:ext uri="{9D8B030D-6E8A-4147-A177-3AD203B41FA5}">
                      <a16:colId xmlns:a16="http://schemas.microsoft.com/office/drawing/2014/main" val="1869125871"/>
                    </a:ext>
                  </a:extLst>
                </a:gridCol>
                <a:gridCol w="407406">
                  <a:extLst>
                    <a:ext uri="{9D8B030D-6E8A-4147-A177-3AD203B41FA5}">
                      <a16:colId xmlns:a16="http://schemas.microsoft.com/office/drawing/2014/main" val="1695498679"/>
                    </a:ext>
                  </a:extLst>
                </a:gridCol>
                <a:gridCol w="9484184">
                  <a:extLst>
                    <a:ext uri="{9D8B030D-6E8A-4147-A177-3AD203B41FA5}">
                      <a16:colId xmlns:a16="http://schemas.microsoft.com/office/drawing/2014/main" val="4028964169"/>
                    </a:ext>
                  </a:extLst>
                </a:gridCol>
              </a:tblGrid>
              <a:tr h="442125">
                <a:tc>
                  <a:txBody>
                    <a:bodyPr/>
                    <a:lstStyle/>
                    <a:p>
                      <a:pPr algn="l"/>
                      <a:r>
                        <a:rPr lang="ru-RU" sz="1800" b="1" dirty="0">
                          <a:solidFill>
                            <a:srgbClr val="FFC000"/>
                          </a:solidFill>
                          <a:latin typeface="Consolas" panose="020B0609020204030204" pitchFamily="49" charset="0"/>
                        </a:rPr>
                        <a:t>Спецификация</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ru-RU" sz="1800" b="1" dirty="0">
                          <a:solidFill>
                            <a:srgbClr val="FFC000"/>
                          </a:solidFill>
                          <a:latin typeface="Consolas" panose="020B0609020204030204" pitchFamily="49" charset="0"/>
                        </a:rPr>
                        <a:t>Как они управляют форматом</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465893">
                <a:tc>
                  <a:txBody>
                    <a:bodyPr/>
                    <a:lstStyle/>
                    <a:p>
                      <a:pPr algn="l"/>
                      <a:r>
                        <a:rPr lang="ru-RU" sz="1800" dirty="0">
                          <a:solidFill>
                            <a:srgbClr val="D3DDFD"/>
                          </a:solidFill>
                          <a:latin typeface="Consolas" panose="020B0609020204030204" pitchFamily="49" charset="0"/>
                        </a:rPr>
                        <a:t>флаги</a:t>
                      </a:r>
                      <a:endParaRPr lang="en-US" sz="1800" dirty="0">
                        <a:solidFill>
                          <a:srgbClr val="D3DDFD"/>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выравнивание вывода, знак числа, десятичная точка, хвостовые нули, восьмеричные и десятичные префиксы</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5959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ширина</a:t>
                      </a:r>
                      <a:endPar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максимальное число печатаемых символов, включая пробелы и нули</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4421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точность</a:t>
                      </a:r>
                      <a:endPar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максимальное число печатаемых символов; для целых чисел максимальное число цифр</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48292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модификаторы</a:t>
                      </a:r>
                      <a:endPar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отвергает размер аргумента по умолчанию (N- ближний указатель, F- дальний указатель, h- короткое целое, l- длинное целое, L – </a:t>
                      </a:r>
                      <a:r>
                        <a:rPr lang="ru-RU" sz="1800" dirty="0" err="1">
                          <a:solidFill>
                            <a:schemeClr val="tx1"/>
                          </a:solidFill>
                          <a:latin typeface="Consolas" panose="020B0609020204030204" pitchFamily="49" charset="0"/>
                        </a:rPr>
                        <a:t>long</a:t>
                      </a:r>
                      <a:r>
                        <a:rPr lang="ru-RU" sz="1800" dirty="0">
                          <a:solidFill>
                            <a:schemeClr val="tx1"/>
                          </a:solidFill>
                          <a:latin typeface="Consolas" panose="020B0609020204030204" pitchFamily="49" charset="0"/>
                        </a:rPr>
                        <a:t> </a:t>
                      </a:r>
                      <a:r>
                        <a:rPr lang="ru-RU" sz="1800" dirty="0" err="1">
                          <a:solidFill>
                            <a:schemeClr val="tx1"/>
                          </a:solidFill>
                          <a:latin typeface="Consolas" panose="020B0609020204030204" pitchFamily="49" charset="0"/>
                        </a:rPr>
                        <a:t>double</a:t>
                      </a:r>
                      <a:r>
                        <a:rPr lang="ru-RU" sz="1800" dirty="0">
                          <a:solidFill>
                            <a:schemeClr val="tx1"/>
                          </a:solidFill>
                          <a:latin typeface="Consolas" panose="020B0609020204030204" pitchFamily="49" charset="0"/>
                        </a:rPr>
                        <a:t>)</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bl>
          </a:graphicData>
        </a:graphic>
      </p:graphicFrame>
    </p:spTree>
    <p:extLst>
      <p:ext uri="{BB962C8B-B14F-4D97-AF65-F5344CB8AC3E}">
        <p14:creationId xmlns:p14="http://schemas.microsoft.com/office/powerpoint/2010/main" val="743420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флаги</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ширина</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точность</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модификаторы</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спецификатор</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73BB3BA7-561C-1E18-06D8-FFCAD998D4F5}"/>
              </a:ext>
            </a:extLst>
          </p:cNvPr>
          <p:cNvSpPr txBox="1">
            <a:spLocks/>
          </p:cNvSpPr>
          <p:nvPr/>
        </p:nvSpPr>
        <p:spPr>
          <a:xfrm>
            <a:off x="8190003" y="2234792"/>
            <a:ext cx="4001997" cy="41796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обязательные спецификации</a:t>
            </a:r>
            <a:endParaRPr lang="en-US"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endParaRPr>
          </a:p>
        </p:txBody>
      </p:sp>
      <p:cxnSp>
        <p:nvCxnSpPr>
          <p:cNvPr id="10" name="Соединитель: уступ 9">
            <a:extLst>
              <a:ext uri="{FF2B5EF4-FFF2-40B4-BE49-F238E27FC236}">
                <a16:creationId xmlns:a16="http://schemas.microsoft.com/office/drawing/2014/main" id="{6D0B3AA5-8064-EE48-E4F1-AB125ED38B13}"/>
              </a:ext>
            </a:extLst>
          </p:cNvPr>
          <p:cNvCxnSpPr>
            <a:stCxn id="6" idx="1"/>
            <a:endCxn id="3" idx="0"/>
          </p:cNvCxnSpPr>
          <p:nvPr/>
        </p:nvCxnSpPr>
        <p:spPr>
          <a:xfrm rot="10800000" flipH="1" flipV="1">
            <a:off x="877820" y="1763162"/>
            <a:ext cx="9313181" cy="471629"/>
          </a:xfrm>
          <a:prstGeom prst="bentConnector4">
            <a:avLst>
              <a:gd name="adj1" fmla="val -3524"/>
              <a:gd name="adj2" fmla="val -14479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50388B02-D87E-C8A8-0D07-E7BEEF6FAD31}"/>
              </a:ext>
            </a:extLst>
          </p:cNvPr>
          <p:cNvCxnSpPr>
            <a:endCxn id="3" idx="0"/>
          </p:cNvCxnSpPr>
          <p:nvPr/>
        </p:nvCxnSpPr>
        <p:spPr>
          <a:xfrm>
            <a:off x="7523430" y="1584356"/>
            <a:ext cx="2667572" cy="650436"/>
          </a:xfrm>
          <a:prstGeom prst="bentConnector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57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флаги</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ширина</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точность</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модификаторы</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спецификатор</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73BB3BA7-561C-1E18-06D8-FFCAD998D4F5}"/>
              </a:ext>
            </a:extLst>
          </p:cNvPr>
          <p:cNvSpPr txBox="1">
            <a:spLocks/>
          </p:cNvSpPr>
          <p:nvPr/>
        </p:nvSpPr>
        <p:spPr>
          <a:xfrm>
            <a:off x="8190003" y="2234792"/>
            <a:ext cx="4001997" cy="41796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обязательные спецификации</a:t>
            </a:r>
            <a:endParaRPr lang="en-US"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endParaRPr>
          </a:p>
        </p:txBody>
      </p:sp>
      <p:cxnSp>
        <p:nvCxnSpPr>
          <p:cNvPr id="10" name="Соединитель: уступ 9">
            <a:extLst>
              <a:ext uri="{FF2B5EF4-FFF2-40B4-BE49-F238E27FC236}">
                <a16:creationId xmlns:a16="http://schemas.microsoft.com/office/drawing/2014/main" id="{6D0B3AA5-8064-EE48-E4F1-AB125ED38B13}"/>
              </a:ext>
            </a:extLst>
          </p:cNvPr>
          <p:cNvCxnSpPr>
            <a:stCxn id="6" idx="1"/>
            <a:endCxn id="3" idx="0"/>
          </p:cNvCxnSpPr>
          <p:nvPr/>
        </p:nvCxnSpPr>
        <p:spPr>
          <a:xfrm rot="10800000" flipH="1" flipV="1">
            <a:off x="877820" y="1763162"/>
            <a:ext cx="9313181" cy="471629"/>
          </a:xfrm>
          <a:prstGeom prst="bentConnector4">
            <a:avLst>
              <a:gd name="adj1" fmla="val -3524"/>
              <a:gd name="adj2" fmla="val -14479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50388B02-D87E-C8A8-0D07-E7BEEF6FAD31}"/>
              </a:ext>
            </a:extLst>
          </p:cNvPr>
          <p:cNvCxnSpPr>
            <a:endCxn id="3" idx="0"/>
          </p:cNvCxnSpPr>
          <p:nvPr/>
        </p:nvCxnSpPr>
        <p:spPr>
          <a:xfrm>
            <a:off x="7523430" y="1584356"/>
            <a:ext cx="2667572" cy="650436"/>
          </a:xfrm>
          <a:prstGeom prst="bentConnector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Таблица 8">
            <a:extLst>
              <a:ext uri="{FF2B5EF4-FFF2-40B4-BE49-F238E27FC236}">
                <a16:creationId xmlns:a16="http://schemas.microsoft.com/office/drawing/2014/main" id="{8B575963-3361-2911-60BC-FB91EA987AD6}"/>
              </a:ext>
            </a:extLst>
          </p:cNvPr>
          <p:cNvGraphicFramePr>
            <a:graphicFrameLocks noGrp="1"/>
          </p:cNvGraphicFramePr>
          <p:nvPr>
            <p:extLst>
              <p:ext uri="{D42A27DB-BD31-4B8C-83A1-F6EECF244321}">
                <p14:modId xmlns:p14="http://schemas.microsoft.com/office/powerpoint/2010/main" val="663932825"/>
              </p:ext>
            </p:extLst>
          </p:nvPr>
        </p:nvGraphicFramePr>
        <p:xfrm>
          <a:off x="236219" y="2945586"/>
          <a:ext cx="11719561" cy="2269132"/>
        </p:xfrm>
        <a:graphic>
          <a:graphicData uri="http://schemas.openxmlformats.org/drawingml/2006/table">
            <a:tbl>
              <a:tblPr firstRow="1" bandRow="1">
                <a:tableStyleId>{5C22544A-7EE6-4342-B048-85BDC9FD1C3A}</a:tableStyleId>
              </a:tblPr>
              <a:tblGrid>
                <a:gridCol w="1827971">
                  <a:extLst>
                    <a:ext uri="{9D8B030D-6E8A-4147-A177-3AD203B41FA5}">
                      <a16:colId xmlns:a16="http://schemas.microsoft.com/office/drawing/2014/main" val="1869125871"/>
                    </a:ext>
                  </a:extLst>
                </a:gridCol>
                <a:gridCol w="325925">
                  <a:extLst>
                    <a:ext uri="{9D8B030D-6E8A-4147-A177-3AD203B41FA5}">
                      <a16:colId xmlns:a16="http://schemas.microsoft.com/office/drawing/2014/main" val="1695498679"/>
                    </a:ext>
                  </a:extLst>
                </a:gridCol>
                <a:gridCol w="9565665">
                  <a:extLst>
                    <a:ext uri="{9D8B030D-6E8A-4147-A177-3AD203B41FA5}">
                      <a16:colId xmlns:a16="http://schemas.microsoft.com/office/drawing/2014/main" val="4028964169"/>
                    </a:ext>
                  </a:extLst>
                </a:gridCol>
              </a:tblGrid>
              <a:tr h="326694">
                <a:tc>
                  <a:txBody>
                    <a:bodyPr/>
                    <a:lstStyle/>
                    <a:p>
                      <a:pPr algn="l"/>
                      <a:r>
                        <a:rPr lang="ru-RU" sz="1800" b="1" dirty="0">
                          <a:solidFill>
                            <a:srgbClr val="FFC000"/>
                          </a:solidFill>
                          <a:latin typeface="Consolas" panose="020B0609020204030204" pitchFamily="49" charset="0"/>
                        </a:rPr>
                        <a:t>Спецификатор</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344257">
                <a:tc>
                  <a:txBody>
                    <a:bodyPr/>
                    <a:lstStyle/>
                    <a:p>
                      <a:pPr algn="l"/>
                      <a:r>
                        <a:rPr lang="en-US" sz="1800" dirty="0">
                          <a:solidFill>
                            <a:srgbClr val="D3DDFD"/>
                          </a:solidFill>
                          <a:latin typeface="Consolas" panose="020B0609020204030204" pitchFamily="49" charset="0"/>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440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3DDFD"/>
                          </a:solidFill>
                          <a:effectLst/>
                          <a:uLnTx/>
                          <a:uFillTx/>
                          <a:latin typeface="Consolas" panose="020B0609020204030204" pitchFamily="49" charset="0"/>
                          <a:ea typeface="+mn-ea"/>
                          <a:cs typeface="+mn-cs"/>
                        </a:rPr>
                        <a:t>i</a:t>
                      </a:r>
                      <a:endPar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053815"/>
                  </a:ext>
                </a:extLst>
              </a:tr>
            </a:tbl>
          </a:graphicData>
        </a:graphic>
      </p:graphicFrame>
    </p:spTree>
    <p:extLst>
      <p:ext uri="{BB962C8B-B14F-4D97-AF65-F5344CB8AC3E}">
        <p14:creationId xmlns:p14="http://schemas.microsoft.com/office/powerpoint/2010/main" val="975956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флаги</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ширина</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точность</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модификаторы</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спецификатор</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73BB3BA7-561C-1E18-06D8-FFCAD998D4F5}"/>
              </a:ext>
            </a:extLst>
          </p:cNvPr>
          <p:cNvSpPr txBox="1">
            <a:spLocks/>
          </p:cNvSpPr>
          <p:nvPr/>
        </p:nvSpPr>
        <p:spPr>
          <a:xfrm>
            <a:off x="8190003" y="2234792"/>
            <a:ext cx="4001997" cy="41796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обязательные спецификации</a:t>
            </a:r>
            <a:endParaRPr lang="en-US"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endParaRPr>
          </a:p>
        </p:txBody>
      </p:sp>
      <p:cxnSp>
        <p:nvCxnSpPr>
          <p:cNvPr id="10" name="Соединитель: уступ 9">
            <a:extLst>
              <a:ext uri="{FF2B5EF4-FFF2-40B4-BE49-F238E27FC236}">
                <a16:creationId xmlns:a16="http://schemas.microsoft.com/office/drawing/2014/main" id="{6D0B3AA5-8064-EE48-E4F1-AB125ED38B13}"/>
              </a:ext>
            </a:extLst>
          </p:cNvPr>
          <p:cNvCxnSpPr>
            <a:stCxn id="6" idx="1"/>
            <a:endCxn id="3" idx="0"/>
          </p:cNvCxnSpPr>
          <p:nvPr/>
        </p:nvCxnSpPr>
        <p:spPr>
          <a:xfrm rot="10800000" flipH="1" flipV="1">
            <a:off x="877820" y="1763162"/>
            <a:ext cx="9313181" cy="471629"/>
          </a:xfrm>
          <a:prstGeom prst="bentConnector4">
            <a:avLst>
              <a:gd name="adj1" fmla="val -3524"/>
              <a:gd name="adj2" fmla="val -14479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50388B02-D87E-C8A8-0D07-E7BEEF6FAD31}"/>
              </a:ext>
            </a:extLst>
          </p:cNvPr>
          <p:cNvCxnSpPr>
            <a:endCxn id="3" idx="0"/>
          </p:cNvCxnSpPr>
          <p:nvPr/>
        </p:nvCxnSpPr>
        <p:spPr>
          <a:xfrm>
            <a:off x="7523430" y="1584356"/>
            <a:ext cx="2667572" cy="650436"/>
          </a:xfrm>
          <a:prstGeom prst="bentConnector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Таблица 8">
            <a:extLst>
              <a:ext uri="{FF2B5EF4-FFF2-40B4-BE49-F238E27FC236}">
                <a16:creationId xmlns:a16="http://schemas.microsoft.com/office/drawing/2014/main" id="{8B575963-3361-2911-60BC-FB91EA987AD6}"/>
              </a:ext>
            </a:extLst>
          </p:cNvPr>
          <p:cNvGraphicFramePr>
            <a:graphicFrameLocks noGrp="1"/>
          </p:cNvGraphicFramePr>
          <p:nvPr>
            <p:extLst>
              <p:ext uri="{D42A27DB-BD31-4B8C-83A1-F6EECF244321}">
                <p14:modId xmlns:p14="http://schemas.microsoft.com/office/powerpoint/2010/main" val="2351465308"/>
              </p:ext>
            </p:extLst>
          </p:nvPr>
        </p:nvGraphicFramePr>
        <p:xfrm>
          <a:off x="236219" y="2945586"/>
          <a:ext cx="11719561" cy="2269132"/>
        </p:xfrm>
        <a:graphic>
          <a:graphicData uri="http://schemas.openxmlformats.org/drawingml/2006/table">
            <a:tbl>
              <a:tblPr firstRow="1" bandRow="1">
                <a:tableStyleId>{5C22544A-7EE6-4342-B048-85BDC9FD1C3A}</a:tableStyleId>
              </a:tblPr>
              <a:tblGrid>
                <a:gridCol w="1827971">
                  <a:extLst>
                    <a:ext uri="{9D8B030D-6E8A-4147-A177-3AD203B41FA5}">
                      <a16:colId xmlns:a16="http://schemas.microsoft.com/office/drawing/2014/main" val="1869125871"/>
                    </a:ext>
                  </a:extLst>
                </a:gridCol>
                <a:gridCol w="325925">
                  <a:extLst>
                    <a:ext uri="{9D8B030D-6E8A-4147-A177-3AD203B41FA5}">
                      <a16:colId xmlns:a16="http://schemas.microsoft.com/office/drawing/2014/main" val="1695498679"/>
                    </a:ext>
                  </a:extLst>
                </a:gridCol>
                <a:gridCol w="9565665">
                  <a:extLst>
                    <a:ext uri="{9D8B030D-6E8A-4147-A177-3AD203B41FA5}">
                      <a16:colId xmlns:a16="http://schemas.microsoft.com/office/drawing/2014/main" val="4028964169"/>
                    </a:ext>
                  </a:extLst>
                </a:gridCol>
              </a:tblGrid>
              <a:tr h="326694">
                <a:tc>
                  <a:txBody>
                    <a:bodyPr/>
                    <a:lstStyle/>
                    <a:p>
                      <a:pPr algn="l"/>
                      <a:r>
                        <a:rPr lang="ru-RU" sz="1800" b="1" dirty="0">
                          <a:solidFill>
                            <a:srgbClr val="FFC000"/>
                          </a:solidFill>
                          <a:latin typeface="Consolas" panose="020B0609020204030204" pitchFamily="49" charset="0"/>
                        </a:rPr>
                        <a:t>Спецификатор</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344257">
                <a:tc>
                  <a:txBody>
                    <a:bodyPr/>
                    <a:lstStyle/>
                    <a:p>
                      <a:pPr algn="l"/>
                      <a:r>
                        <a:rPr lang="en-US" sz="1800" dirty="0">
                          <a:solidFill>
                            <a:srgbClr val="D3DDFD"/>
                          </a:solidFill>
                          <a:latin typeface="Consolas" panose="020B0609020204030204" pitchFamily="49" charset="0"/>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440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2D050"/>
                          </a:solidFill>
                          <a:effectLst/>
                          <a:uLnTx/>
                          <a:uFillTx/>
                          <a:latin typeface="Consolas" panose="020B0609020204030204" pitchFamily="49" charset="0"/>
                          <a:ea typeface="+mn-ea"/>
                          <a:cs typeface="+mn-cs"/>
                        </a:rPr>
                        <a:t>i</a:t>
                      </a:r>
                      <a:endParaRPr kumimoji="0" lang="en-US" sz="1800" b="0" i="0" u="none" strike="noStrike" kern="1200" cap="none" spc="0" normalizeH="0" baseline="0" noProof="0" dirty="0">
                        <a:ln>
                          <a:noFill/>
                        </a:ln>
                        <a:solidFill>
                          <a:srgbClr val="92D050"/>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053815"/>
                  </a:ext>
                </a:extLst>
              </a:tr>
            </a:tbl>
          </a:graphicData>
        </a:graphic>
      </p:graphicFrame>
    </p:spTree>
    <p:extLst>
      <p:ext uri="{BB962C8B-B14F-4D97-AF65-F5344CB8AC3E}">
        <p14:creationId xmlns:p14="http://schemas.microsoft.com/office/powerpoint/2010/main" val="3567453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Спецификации формата вывода</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Подзаголовок 2">
            <a:extLst>
              <a:ext uri="{FF2B5EF4-FFF2-40B4-BE49-F238E27FC236}">
                <a16:creationId xmlns:a16="http://schemas.microsoft.com/office/drawing/2014/main" id="{5CF06183-436B-D77C-F728-6D8EF2C35C17}"/>
              </a:ext>
            </a:extLst>
          </p:cNvPr>
          <p:cNvSpPr>
            <a:spLocks noGrp="1"/>
          </p:cNvSpPr>
          <p:nvPr>
            <p:ph type="subTitle" idx="1"/>
          </p:nvPr>
        </p:nvSpPr>
        <p:spPr>
          <a:xfrm>
            <a:off x="877821" y="1082548"/>
            <a:ext cx="10049712" cy="1361229"/>
          </a:xfrm>
        </p:spPr>
        <p:txBody>
          <a:bodyPr anchor="ctr">
            <a:noAutofit/>
          </a:bodyPr>
          <a:lstStyle/>
          <a:p>
            <a:pPr marL="0" marR="0"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флаги</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ширина</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точность</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chemeClr val="bg2">
                    <a:lumMod val="75000"/>
                    <a:lumOff val="25000"/>
                  </a:schemeClr>
                </a:solidFill>
                <a:effectLst/>
                <a:latin typeface="Consolas" panose="020B0609020204030204" pitchFamily="49" charset="0"/>
                <a:ea typeface="Calibri" panose="020F0502020204030204" pitchFamily="34" charset="0"/>
                <a:cs typeface="Times New Roman" panose="02020603050405020304" pitchFamily="18" charset="0"/>
              </a:rPr>
              <a:t>модификаторы</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спецификатор</a:t>
            </a:r>
            <a:r>
              <a:rPr lang="ru-RU" kern="100" dirty="0">
                <a:effectLst/>
                <a:latin typeface="Consolas" panose="020B0609020204030204" pitchFamily="49" charset="0"/>
                <a:ea typeface="Calibri" panose="020F0502020204030204" pitchFamily="34" charset="0"/>
                <a:cs typeface="Times New Roman" panose="02020603050405020304" pitchFamily="18" charset="0"/>
              </a:rPr>
              <a:t>]</a:t>
            </a: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3" name="Подзаголовок 2">
            <a:extLst>
              <a:ext uri="{FF2B5EF4-FFF2-40B4-BE49-F238E27FC236}">
                <a16:creationId xmlns:a16="http://schemas.microsoft.com/office/drawing/2014/main" id="{73BB3BA7-561C-1E18-06D8-FFCAD998D4F5}"/>
              </a:ext>
            </a:extLst>
          </p:cNvPr>
          <p:cNvSpPr txBox="1">
            <a:spLocks/>
          </p:cNvSpPr>
          <p:nvPr/>
        </p:nvSpPr>
        <p:spPr>
          <a:xfrm>
            <a:off x="8190003" y="2234792"/>
            <a:ext cx="4001997" cy="41796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lnSpc>
                <a:spcPct val="107000"/>
              </a:lnSpc>
              <a:spcBef>
                <a:spcPts val="0"/>
              </a:spcBef>
              <a:spcAft>
                <a:spcPts val="800"/>
              </a:spcAft>
            </a:pPr>
            <a:r>
              <a:rPr lang="ru-RU"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rPr>
              <a:t>обязательные спецификации</a:t>
            </a:r>
            <a:endParaRPr lang="en-US" kern="100" dirty="0">
              <a:solidFill>
                <a:srgbClr val="92D050"/>
              </a:solidFill>
              <a:effectLst/>
              <a:latin typeface="Consolas" panose="020B0609020204030204" pitchFamily="49" charset="0"/>
              <a:ea typeface="Calibri" panose="020F0502020204030204" pitchFamily="34" charset="0"/>
              <a:cs typeface="Times New Roman" panose="02020603050405020304" pitchFamily="18" charset="0"/>
            </a:endParaRPr>
          </a:p>
        </p:txBody>
      </p:sp>
      <p:cxnSp>
        <p:nvCxnSpPr>
          <p:cNvPr id="10" name="Соединитель: уступ 9">
            <a:extLst>
              <a:ext uri="{FF2B5EF4-FFF2-40B4-BE49-F238E27FC236}">
                <a16:creationId xmlns:a16="http://schemas.microsoft.com/office/drawing/2014/main" id="{6D0B3AA5-8064-EE48-E4F1-AB125ED38B13}"/>
              </a:ext>
            </a:extLst>
          </p:cNvPr>
          <p:cNvCxnSpPr>
            <a:stCxn id="6" idx="1"/>
            <a:endCxn id="3" idx="0"/>
          </p:cNvCxnSpPr>
          <p:nvPr/>
        </p:nvCxnSpPr>
        <p:spPr>
          <a:xfrm rot="10800000" flipH="1" flipV="1">
            <a:off x="877820" y="1763162"/>
            <a:ext cx="9313181" cy="471629"/>
          </a:xfrm>
          <a:prstGeom prst="bentConnector4">
            <a:avLst>
              <a:gd name="adj1" fmla="val -3524"/>
              <a:gd name="adj2" fmla="val -14479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Соединитель: уступ 13">
            <a:extLst>
              <a:ext uri="{FF2B5EF4-FFF2-40B4-BE49-F238E27FC236}">
                <a16:creationId xmlns:a16="http://schemas.microsoft.com/office/drawing/2014/main" id="{50388B02-D87E-C8A8-0D07-E7BEEF6FAD31}"/>
              </a:ext>
            </a:extLst>
          </p:cNvPr>
          <p:cNvCxnSpPr>
            <a:endCxn id="3" idx="0"/>
          </p:cNvCxnSpPr>
          <p:nvPr/>
        </p:nvCxnSpPr>
        <p:spPr>
          <a:xfrm>
            <a:off x="7523430" y="1584356"/>
            <a:ext cx="2667572" cy="650436"/>
          </a:xfrm>
          <a:prstGeom prst="bentConnector2">
            <a:avLst/>
          </a:prstGeom>
          <a:ln>
            <a:solidFill>
              <a:srgbClr val="D3DDFD"/>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Таблица 8">
            <a:extLst>
              <a:ext uri="{FF2B5EF4-FFF2-40B4-BE49-F238E27FC236}">
                <a16:creationId xmlns:a16="http://schemas.microsoft.com/office/drawing/2014/main" id="{8B575963-3361-2911-60BC-FB91EA987AD6}"/>
              </a:ext>
            </a:extLst>
          </p:cNvPr>
          <p:cNvGraphicFramePr>
            <a:graphicFrameLocks noGrp="1"/>
          </p:cNvGraphicFramePr>
          <p:nvPr/>
        </p:nvGraphicFramePr>
        <p:xfrm>
          <a:off x="236219" y="2945586"/>
          <a:ext cx="11719561" cy="2269132"/>
        </p:xfrm>
        <a:graphic>
          <a:graphicData uri="http://schemas.openxmlformats.org/drawingml/2006/table">
            <a:tbl>
              <a:tblPr firstRow="1" bandRow="1">
                <a:tableStyleId>{5C22544A-7EE6-4342-B048-85BDC9FD1C3A}</a:tableStyleId>
              </a:tblPr>
              <a:tblGrid>
                <a:gridCol w="1827971">
                  <a:extLst>
                    <a:ext uri="{9D8B030D-6E8A-4147-A177-3AD203B41FA5}">
                      <a16:colId xmlns:a16="http://schemas.microsoft.com/office/drawing/2014/main" val="1869125871"/>
                    </a:ext>
                  </a:extLst>
                </a:gridCol>
                <a:gridCol w="325925">
                  <a:extLst>
                    <a:ext uri="{9D8B030D-6E8A-4147-A177-3AD203B41FA5}">
                      <a16:colId xmlns:a16="http://schemas.microsoft.com/office/drawing/2014/main" val="1695498679"/>
                    </a:ext>
                  </a:extLst>
                </a:gridCol>
                <a:gridCol w="9565665">
                  <a:extLst>
                    <a:ext uri="{9D8B030D-6E8A-4147-A177-3AD203B41FA5}">
                      <a16:colId xmlns:a16="http://schemas.microsoft.com/office/drawing/2014/main" val="4028964169"/>
                    </a:ext>
                  </a:extLst>
                </a:gridCol>
              </a:tblGrid>
              <a:tr h="326694">
                <a:tc>
                  <a:txBody>
                    <a:bodyPr/>
                    <a:lstStyle/>
                    <a:p>
                      <a:pPr algn="l"/>
                      <a:r>
                        <a:rPr lang="ru-RU" sz="1800" b="1" dirty="0">
                          <a:solidFill>
                            <a:srgbClr val="FFC000"/>
                          </a:solidFill>
                          <a:latin typeface="Consolas" panose="020B0609020204030204" pitchFamily="49" charset="0"/>
                        </a:rPr>
                        <a:t>Спецификатор</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ru-RU" sz="1800" b="1" dirty="0">
                          <a:solidFill>
                            <a:srgbClr val="FFC000"/>
                          </a:solidFill>
                          <a:latin typeface="Consolas" panose="020B0609020204030204" pitchFamily="49" charset="0"/>
                        </a:rPr>
                        <a:t>Описание</a:t>
                      </a:r>
                      <a:endParaRPr lang="en-US" sz="1800" b="1" dirty="0">
                        <a:solidFill>
                          <a:srgbClr val="FFC000"/>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100857"/>
                  </a:ext>
                </a:extLst>
              </a:tr>
              <a:tr h="344257">
                <a:tc>
                  <a:txBody>
                    <a:bodyPr/>
                    <a:lstStyle/>
                    <a:p>
                      <a:pPr algn="l"/>
                      <a:r>
                        <a:rPr lang="en-US" sz="1800" dirty="0">
                          <a:solidFill>
                            <a:srgbClr val="D3DDFD"/>
                          </a:solidFill>
                          <a:latin typeface="Consolas" panose="020B0609020204030204" pitchFamily="49" charset="0"/>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для вывода отдельных символов (тип </a:t>
                      </a:r>
                      <a:r>
                        <a:rPr lang="ru-RU" sz="1800" dirty="0" err="1">
                          <a:solidFill>
                            <a:schemeClr val="tx1"/>
                          </a:solidFill>
                          <a:latin typeface="Consolas" panose="020B0609020204030204" pitchFamily="49" charset="0"/>
                        </a:rPr>
                        <a:t>char</a:t>
                      </a:r>
                      <a:r>
                        <a:rPr lang="ru-RU" sz="1800" dirty="0">
                          <a:solidFill>
                            <a:schemeClr val="tx1"/>
                          </a:solidFill>
                          <a:latin typeface="Consolas" panose="020B0609020204030204" pitchFamily="49" charset="0"/>
                        </a:rPr>
                        <a:t>)</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048705"/>
                  </a:ext>
                </a:extLst>
              </a:tr>
              <a:tr h="440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для вывода строк</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82240"/>
                  </a:ext>
                </a:extLst>
              </a:tr>
              <a:tr h="3266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3DDFD"/>
                          </a:solidFill>
                          <a:effectLst/>
                          <a:uLnTx/>
                          <a:uFillTx/>
                          <a:latin typeface="Consolas" panose="020B0609020204030204" pitchFamily="49" charset="0"/>
                          <a:ea typeface="+mn-ea"/>
                          <a:cs typeface="+mn-cs"/>
                        </a:rPr>
                        <a:t>i</a:t>
                      </a:r>
                      <a:endPar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для вывода целых чисел со знаком</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771201"/>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для вывода чисел с плавающей точкой (</a:t>
                      </a:r>
                      <a:r>
                        <a:rPr lang="ru-RU" sz="1800" dirty="0" err="1">
                          <a:solidFill>
                            <a:schemeClr val="tx1"/>
                          </a:solidFill>
                          <a:latin typeface="Consolas" panose="020B0609020204030204" pitchFamily="49" charset="0"/>
                        </a:rPr>
                        <a:t>float</a:t>
                      </a:r>
                      <a:r>
                        <a:rPr lang="ru-RU" sz="1800" dirty="0">
                          <a:solidFill>
                            <a:schemeClr val="tx1"/>
                          </a:solidFill>
                          <a:latin typeface="Consolas" panose="020B0609020204030204" pitchFamily="49" charset="0"/>
                        </a:rPr>
                        <a:t>, </a:t>
                      </a:r>
                      <a:r>
                        <a:rPr lang="ru-RU" sz="1800" dirty="0" err="1">
                          <a:solidFill>
                            <a:schemeClr val="tx1"/>
                          </a:solidFill>
                          <a:latin typeface="Consolas" panose="020B0609020204030204" pitchFamily="49" charset="0"/>
                        </a:rPr>
                        <a:t>double</a:t>
                      </a:r>
                      <a:r>
                        <a:rPr lang="ru-RU" sz="1800" dirty="0">
                          <a:solidFill>
                            <a:schemeClr val="tx1"/>
                          </a:solidFill>
                          <a:latin typeface="Consolas" panose="020B0609020204030204" pitchFamily="49" charset="0"/>
                        </a:rPr>
                        <a:t>)</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195859"/>
                  </a:ext>
                </a:extLst>
              </a:tr>
              <a:tr h="3568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3DDFD"/>
                          </a:solidFill>
                          <a:effectLst/>
                          <a:uLnTx/>
                          <a:uFillTx/>
                          <a:latin typeface="Consolas" panose="020B0609020204030204" pitchFamily="49" charset="0"/>
                          <a:ea typeface="+mn-ea"/>
                          <a:cs typeface="+mn-cs"/>
                        </a:rPr>
                        <a: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solidFill>
                            <a:schemeClr val="tx1"/>
                          </a:solidFill>
                          <a:latin typeface="Consolas" panose="020B0609020204030204" pitchFamily="49" charset="0"/>
                        </a:rPr>
                        <a:t>Для вывода указателя</a:t>
                      </a:r>
                      <a:endParaRPr lang="en-US" sz="1800" dirty="0">
                        <a:solidFill>
                          <a:schemeClr val="tx1"/>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053815"/>
                  </a:ext>
                </a:extLst>
              </a:tr>
            </a:tbl>
          </a:graphicData>
        </a:graphic>
      </p:graphicFrame>
    </p:spTree>
    <p:extLst>
      <p:ext uri="{BB962C8B-B14F-4D97-AF65-F5344CB8AC3E}">
        <p14:creationId xmlns:p14="http://schemas.microsoft.com/office/powerpoint/2010/main" val="3030361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Типы данных</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0101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a:extLst>
              <a:ext uri="{FF2B5EF4-FFF2-40B4-BE49-F238E27FC236}">
                <a16:creationId xmlns:a16="http://schemas.microsoft.com/office/drawing/2014/main" id="{27EDDEB6-274A-4A48-81DE-37F42F23A8D5}"/>
              </a:ext>
            </a:extLst>
          </p:cNvPr>
          <p:cNvSpPr txBox="1">
            <a:spLocks/>
          </p:cNvSpPr>
          <p:nvPr/>
        </p:nvSpPr>
        <p:spPr>
          <a:xfrm>
            <a:off x="1549048" y="117693"/>
            <a:ext cx="9093904" cy="862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Типы данных</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Подзаголовок 2">
            <a:extLst>
              <a:ext uri="{FF2B5EF4-FFF2-40B4-BE49-F238E27FC236}">
                <a16:creationId xmlns:a16="http://schemas.microsoft.com/office/drawing/2014/main" id="{EFD55E70-B779-E0B3-341E-9C601D1314B0}"/>
              </a:ext>
            </a:extLst>
          </p:cNvPr>
          <p:cNvSpPr>
            <a:spLocks noGrp="1"/>
          </p:cNvSpPr>
          <p:nvPr>
            <p:ph type="subTitle" idx="1"/>
          </p:nvPr>
        </p:nvSpPr>
        <p:spPr>
          <a:xfrm>
            <a:off x="559164" y="381000"/>
            <a:ext cx="9834215" cy="6305549"/>
          </a:xfrm>
        </p:spPr>
        <p:txBody>
          <a:bodyPr anchor="ctr">
            <a:normAutofit/>
          </a:bodyPr>
          <a:lstStyle/>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bool</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char</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double</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float</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int</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long</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string</a:t>
            </a:r>
          </a:p>
          <a:p>
            <a:pPr algn="l">
              <a:lnSpc>
                <a:spcPct val="150000"/>
              </a:lnSpc>
            </a:pPr>
            <a:r>
              <a:rPr lang="en-US" sz="2400" dirty="0">
                <a:effectLst/>
                <a:latin typeface="Consolas" panose="020B0609020204030204" pitchFamily="49"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201095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398FAE45-C042-21F2-6869-4FBBF0252FCF}"/>
              </a:ext>
            </a:extLst>
          </p:cNvPr>
          <p:cNvSpPr>
            <a:spLocks noGrp="1"/>
          </p:cNvSpPr>
          <p:nvPr>
            <p:ph type="subTitle" idx="1"/>
          </p:nvPr>
        </p:nvSpPr>
        <p:spPr>
          <a:xfrm>
            <a:off x="1549048" y="2997706"/>
            <a:ext cx="9093904" cy="862588"/>
          </a:xfrm>
        </p:spPr>
        <p:txBody>
          <a:bodyPr>
            <a:normAutofit/>
          </a:bodyPr>
          <a:lstStyle/>
          <a:p>
            <a:r>
              <a:rPr lang="ru-RU" sz="3600" b="1" dirty="0">
                <a:effectLst/>
                <a:latin typeface="Open Sans" panose="020B0606030504020204" pitchFamily="34" charset="0"/>
                <a:ea typeface="Open Sans" panose="020B0606030504020204" pitchFamily="34" charset="0"/>
                <a:cs typeface="Open Sans" panose="020B0606030504020204" pitchFamily="34" charset="0"/>
              </a:rPr>
              <a:t>Условные выражения</a:t>
            </a:r>
            <a:endParaRPr lang="en-US" sz="3600" b="1" dirty="0">
              <a:solidFill>
                <a:schemeClr val="bg2">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5209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2">
            <a:extLst>
              <a:ext uri="{FF2B5EF4-FFF2-40B4-BE49-F238E27FC236}">
                <a16:creationId xmlns:a16="http://schemas.microsoft.com/office/drawing/2014/main" id="{414D6712-B8CC-5FC8-625D-238D8DCA2D2C}"/>
              </a:ext>
            </a:extLst>
          </p:cNvPr>
          <p:cNvSpPr>
            <a:spLocks noGrp="1"/>
          </p:cNvSpPr>
          <p:nvPr>
            <p:ph type="subTitle" idx="1"/>
          </p:nvPr>
        </p:nvSpPr>
        <p:spPr>
          <a:xfrm>
            <a:off x="391885" y="999955"/>
            <a:ext cx="11219543" cy="5410200"/>
          </a:xfrm>
        </p:spPr>
        <p:txBody>
          <a:bodyPr>
            <a:noAutofit/>
          </a:bodyPr>
          <a:lstStyle/>
          <a:p>
            <a:pPr marL="514350" indent="-514350" algn="l" rtl="0">
              <a:spcBef>
                <a:spcPts val="0"/>
              </a:spcBef>
              <a:spcAft>
                <a:spcPts val="0"/>
              </a:spcAft>
              <a:buFont typeface="Wingdings" panose="05000000000000000000" pitchFamily="2" charset="2"/>
              <a:buChar char="§"/>
            </a:pPr>
            <a:r>
              <a:rPr lang="ru-RU" sz="32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Функции</a:t>
            </a:r>
          </a:p>
          <a:p>
            <a:pPr marL="971550" lvl="1" indent="-514350" algn="l">
              <a:spcBef>
                <a:spcPts val="0"/>
              </a:spcBef>
              <a:spcAft>
                <a:spcPts val="0"/>
              </a:spcAft>
              <a:buFont typeface="Wingdings" panose="05000000000000000000" pitchFamily="2" charset="2"/>
              <a:buChar char="§"/>
            </a:pPr>
            <a:r>
              <a:rPr lang="ru-RU" sz="24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Аргументы, возвращаемые значения</a:t>
            </a:r>
          </a:p>
          <a:p>
            <a:pPr marL="514350" indent="-514350" algn="l" rtl="0">
              <a:spcBef>
                <a:spcPts val="0"/>
              </a:spcBef>
              <a:spcAft>
                <a:spcPts val="0"/>
              </a:spcAft>
              <a:buFont typeface="Wingdings" panose="05000000000000000000" pitchFamily="2" charset="2"/>
              <a:buChar char="§"/>
            </a:pPr>
            <a:r>
              <a:rPr lang="ru-RU" sz="32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Условные операторы</a:t>
            </a:r>
          </a:p>
          <a:p>
            <a:pPr marL="514350" indent="-514350" algn="l" rtl="0">
              <a:spcBef>
                <a:spcPts val="0"/>
              </a:spcBef>
              <a:spcAft>
                <a:spcPts val="0"/>
              </a:spcAft>
              <a:buFont typeface="Wingdings" panose="05000000000000000000" pitchFamily="2" charset="2"/>
              <a:buChar char="§"/>
            </a:pPr>
            <a:r>
              <a:rPr lang="ru-RU" sz="32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Логические выражения</a:t>
            </a:r>
          </a:p>
          <a:p>
            <a:pPr marL="514350" indent="-514350" algn="l" rtl="0">
              <a:spcBef>
                <a:spcPts val="0"/>
              </a:spcBef>
              <a:spcAft>
                <a:spcPts val="0"/>
              </a:spcAft>
              <a:buFont typeface="Wingdings" panose="05000000000000000000" pitchFamily="2" charset="2"/>
              <a:buChar char="§"/>
            </a:pPr>
            <a:r>
              <a:rPr lang="ru-RU" sz="3200" b="1" dirty="0">
                <a:solidFill>
                  <a:srgbClr val="92D050"/>
                </a:solidFill>
                <a:effectLst/>
                <a:latin typeface="Open Sans" panose="020B0606030504020204" pitchFamily="34" charset="0"/>
                <a:ea typeface="Open Sans" panose="020B0606030504020204" pitchFamily="34" charset="0"/>
                <a:cs typeface="Open Sans" panose="020B0606030504020204" pitchFamily="34" charset="0"/>
              </a:rPr>
              <a:t>Циклы</a:t>
            </a:r>
          </a:p>
          <a:p>
            <a:pPr marL="514350" indent="-514350" algn="l" rtl="0">
              <a:spcBef>
                <a:spcPts val="0"/>
              </a:spcBef>
              <a:spcAft>
                <a:spcPts val="0"/>
              </a:spcAft>
              <a:buFont typeface="Wingdings" panose="05000000000000000000" pitchFamily="2" charset="2"/>
              <a:buChar char="§"/>
            </a:pPr>
            <a:r>
              <a:rPr lang="ru-RU" sz="32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Переменные</a:t>
            </a:r>
          </a:p>
          <a:p>
            <a:pPr marL="514350" indent="-514350" algn="l" rtl="0">
              <a:spcBef>
                <a:spcPts val="0"/>
              </a:spcBef>
              <a:spcAft>
                <a:spcPts val="0"/>
              </a:spcAft>
              <a:buFont typeface="Wingdings" panose="05000000000000000000" pitchFamily="2" charset="2"/>
              <a:buChar char="§"/>
            </a:pPr>
            <a:r>
              <a:rPr lang="ru-RU" sz="320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endParaRPr lang="en-US" sz="32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919461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158B4F0-BB97-2DEE-085B-56C9190C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2431028"/>
            <a:ext cx="3667125" cy="1995944"/>
          </a:xfrm>
          <a:prstGeom prst="rect">
            <a:avLst/>
          </a:prstGeom>
        </p:spPr>
      </p:pic>
    </p:spTree>
    <p:extLst>
      <p:ext uri="{BB962C8B-B14F-4D97-AF65-F5344CB8AC3E}">
        <p14:creationId xmlns:p14="http://schemas.microsoft.com/office/powerpoint/2010/main" val="28977933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158B4F0-BB97-2DEE-085B-56C9190C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2431028"/>
            <a:ext cx="3667125" cy="1995944"/>
          </a:xfrm>
          <a:prstGeom prst="rect">
            <a:avLst/>
          </a:prstGeom>
        </p:spPr>
      </p:pic>
      <p:sp>
        <p:nvSpPr>
          <p:cNvPr id="6" name="Подзаголовок 2">
            <a:extLst>
              <a:ext uri="{FF2B5EF4-FFF2-40B4-BE49-F238E27FC236}">
                <a16:creationId xmlns:a16="http://schemas.microsoft.com/office/drawing/2014/main" id="{50B7061E-1499-B581-F7FB-16976543F22F}"/>
              </a:ext>
            </a:extLst>
          </p:cNvPr>
          <p:cNvSpPr>
            <a:spLocks noGrp="1"/>
          </p:cNvSpPr>
          <p:nvPr>
            <p:ph type="subTitle" idx="1"/>
          </p:nvPr>
        </p:nvSpPr>
        <p:spPr>
          <a:xfrm>
            <a:off x="4390931" y="2402893"/>
            <a:ext cx="7372444" cy="2052214"/>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4750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D158B4F0-BB97-2DEE-085B-56C9190C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2431028"/>
            <a:ext cx="3667125" cy="1995944"/>
          </a:xfrm>
          <a:prstGeom prst="rect">
            <a:avLst/>
          </a:prstGeom>
        </p:spPr>
      </p:pic>
      <p:sp>
        <p:nvSpPr>
          <p:cNvPr id="6" name="Подзаголовок 2">
            <a:extLst>
              <a:ext uri="{FF2B5EF4-FFF2-40B4-BE49-F238E27FC236}">
                <a16:creationId xmlns:a16="http://schemas.microsoft.com/office/drawing/2014/main" id="{50B7061E-1499-B581-F7FB-16976543F22F}"/>
              </a:ext>
            </a:extLst>
          </p:cNvPr>
          <p:cNvSpPr>
            <a:spLocks noGrp="1"/>
          </p:cNvSpPr>
          <p:nvPr>
            <p:ph type="subTitle" idx="1"/>
          </p:nvPr>
        </p:nvSpPr>
        <p:spPr>
          <a:xfrm>
            <a:off x="4390931" y="2402893"/>
            <a:ext cx="7372444" cy="2052214"/>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less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977417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F5817DBD-FF4C-E526-F05F-C5CC70711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997869"/>
            <a:ext cx="3394631" cy="2862263"/>
          </a:xfrm>
          <a:prstGeom prst="rect">
            <a:avLst/>
          </a:prstGeom>
        </p:spPr>
      </p:pic>
    </p:spTree>
    <p:extLst>
      <p:ext uri="{BB962C8B-B14F-4D97-AF65-F5344CB8AC3E}">
        <p14:creationId xmlns:p14="http://schemas.microsoft.com/office/powerpoint/2010/main" val="6421191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F5817DBD-FF4C-E526-F05F-C5CC70711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997869"/>
            <a:ext cx="3394631" cy="2862263"/>
          </a:xfrm>
          <a:prstGeom prst="rect">
            <a:avLst/>
          </a:prstGeom>
        </p:spPr>
      </p:pic>
      <p:sp>
        <p:nvSpPr>
          <p:cNvPr id="6" name="Подзаголовок 2">
            <a:extLst>
              <a:ext uri="{FF2B5EF4-FFF2-40B4-BE49-F238E27FC236}">
                <a16:creationId xmlns:a16="http://schemas.microsoft.com/office/drawing/2014/main" id="{592E3E4A-F44E-0D69-3B76-59CA44765C3F}"/>
              </a:ext>
            </a:extLst>
          </p:cNvPr>
          <p:cNvSpPr>
            <a:spLocks noGrp="1"/>
          </p:cNvSpPr>
          <p:nvPr>
            <p:ph type="subTitle" idx="1"/>
          </p:nvPr>
        </p:nvSpPr>
        <p:spPr>
          <a:xfrm>
            <a:off x="4390931" y="1562100"/>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0927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F5817DBD-FF4C-E526-F05F-C5CC70711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1997869"/>
            <a:ext cx="3394631" cy="2862263"/>
          </a:xfrm>
          <a:prstGeom prst="rect">
            <a:avLst/>
          </a:prstGeom>
        </p:spPr>
      </p:pic>
      <p:sp>
        <p:nvSpPr>
          <p:cNvPr id="6" name="Подзаголовок 2">
            <a:extLst>
              <a:ext uri="{FF2B5EF4-FFF2-40B4-BE49-F238E27FC236}">
                <a16:creationId xmlns:a16="http://schemas.microsoft.com/office/drawing/2014/main" id="{592E3E4A-F44E-0D69-3B76-59CA44765C3F}"/>
              </a:ext>
            </a:extLst>
          </p:cNvPr>
          <p:cNvSpPr>
            <a:spLocks noGrp="1"/>
          </p:cNvSpPr>
          <p:nvPr>
            <p:ph type="subTitle" idx="1"/>
          </p:nvPr>
        </p:nvSpPr>
        <p:spPr>
          <a:xfrm>
            <a:off x="4390931" y="1571625"/>
            <a:ext cx="7372444" cy="3695701"/>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less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not less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endParaRPr lang="en-US" kern="1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91420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апельсин, дизайн&#10;&#10;Автоматически созданное описание">
            <a:extLst>
              <a:ext uri="{FF2B5EF4-FFF2-40B4-BE49-F238E27FC236}">
                <a16:creationId xmlns:a16="http://schemas.microsoft.com/office/drawing/2014/main" id="{39F715DC-6C3E-4AD9-B6AF-0850A0DA1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78" y="900113"/>
            <a:ext cx="3124835" cy="5057775"/>
          </a:xfrm>
          <a:prstGeom prst="rect">
            <a:avLst/>
          </a:prstGeom>
        </p:spPr>
      </p:pic>
    </p:spTree>
    <p:extLst>
      <p:ext uri="{BB962C8B-B14F-4D97-AF65-F5344CB8AC3E}">
        <p14:creationId xmlns:p14="http://schemas.microsoft.com/office/powerpoint/2010/main" val="26005856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апельсин, дизайн&#10;&#10;Автоматически созданное описание">
            <a:extLst>
              <a:ext uri="{FF2B5EF4-FFF2-40B4-BE49-F238E27FC236}">
                <a16:creationId xmlns:a16="http://schemas.microsoft.com/office/drawing/2014/main" id="{39F715DC-6C3E-4AD9-B6AF-0850A0DA1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78" y="900113"/>
            <a:ext cx="3124835" cy="5057775"/>
          </a:xfrm>
          <a:prstGeom prst="rect">
            <a:avLst/>
          </a:prstGeom>
        </p:spPr>
      </p:pic>
      <p:sp>
        <p:nvSpPr>
          <p:cNvPr id="6" name="Подзаголовок 2">
            <a:extLst>
              <a:ext uri="{FF2B5EF4-FFF2-40B4-BE49-F238E27FC236}">
                <a16:creationId xmlns:a16="http://schemas.microsoft.com/office/drawing/2014/main" id="{8FB48672-E095-7AEC-BBE8-0B922BA77BD0}"/>
              </a:ext>
            </a:extLst>
          </p:cNvPr>
          <p:cNvSpPr>
            <a:spLocks noGrp="1"/>
          </p:cNvSpPr>
          <p:nvPr>
            <p:ph type="subTitle" idx="1"/>
          </p:nvPr>
        </p:nvSpPr>
        <p:spPr>
          <a:xfrm>
            <a:off x="4390931" y="685801"/>
            <a:ext cx="7372444" cy="548639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if (x &gt;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if (x ==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750567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 снимок экрана, апельсин, дизайн&#10;&#10;Автоматически созданное описание">
            <a:extLst>
              <a:ext uri="{FF2B5EF4-FFF2-40B4-BE49-F238E27FC236}">
                <a16:creationId xmlns:a16="http://schemas.microsoft.com/office/drawing/2014/main" id="{39F715DC-6C3E-4AD9-B6AF-0850A0DA1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78" y="900113"/>
            <a:ext cx="3124835" cy="5057775"/>
          </a:xfrm>
          <a:prstGeom prst="rect">
            <a:avLst/>
          </a:prstGeom>
        </p:spPr>
      </p:pic>
      <p:sp>
        <p:nvSpPr>
          <p:cNvPr id="6" name="Подзаголовок 2">
            <a:extLst>
              <a:ext uri="{FF2B5EF4-FFF2-40B4-BE49-F238E27FC236}">
                <a16:creationId xmlns:a16="http://schemas.microsoft.com/office/drawing/2014/main" id="{8FB48672-E095-7AEC-BBE8-0B922BA77BD0}"/>
              </a:ext>
            </a:extLst>
          </p:cNvPr>
          <p:cNvSpPr>
            <a:spLocks noGrp="1"/>
          </p:cNvSpPr>
          <p:nvPr>
            <p:ph type="subTitle" idx="1"/>
          </p:nvPr>
        </p:nvSpPr>
        <p:spPr>
          <a:xfrm>
            <a:off x="4390931" y="685801"/>
            <a:ext cx="7372444" cy="548639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less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if (x &gt;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greater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if (x ==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equal to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2132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D89E300-CA67-B9DB-E8F6-928BF4EFD80C}"/>
              </a:ext>
            </a:extLst>
          </p:cNvPr>
          <p:cNvSpPr>
            <a:spLocks noGrp="1" noRot="1" noMove="1" noResize="1" noEditPoints="1" noAdjustHandles="1" noChangeArrowheads="1" noChangeShapeType="1"/>
          </p:cNvSpPr>
          <p:nvPr/>
        </p:nvSpPr>
        <p:spPr>
          <a:xfrm>
            <a:off x="1" y="0"/>
            <a:ext cx="3892990" cy="6858000"/>
          </a:xfrm>
          <a:prstGeom prst="rect">
            <a:avLst/>
          </a:prstGeom>
          <a:solidFill>
            <a:srgbClr val="D3DD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одзаголовок 2">
            <a:extLst>
              <a:ext uri="{FF2B5EF4-FFF2-40B4-BE49-F238E27FC236}">
                <a16:creationId xmlns:a16="http://schemas.microsoft.com/office/drawing/2014/main" id="{8FB48672-E095-7AEC-BBE8-0B922BA77BD0}"/>
              </a:ext>
            </a:extLst>
          </p:cNvPr>
          <p:cNvSpPr>
            <a:spLocks noGrp="1"/>
          </p:cNvSpPr>
          <p:nvPr>
            <p:ph type="subTitle" idx="1"/>
          </p:nvPr>
        </p:nvSpPr>
        <p:spPr>
          <a:xfrm>
            <a:off x="4390931" y="685801"/>
            <a:ext cx="7372444" cy="5486399"/>
          </a:xfrm>
        </p:spPr>
        <p:txBody>
          <a:bodyPr anchor="ctr">
            <a:noAutofit/>
          </a:bodyPr>
          <a:lstStyle/>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if (x &lt;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less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if (x &gt; y)</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greater than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else </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	</a:t>
            </a:r>
            <a:r>
              <a:rPr lang="en-US" kern="100" dirty="0" err="1">
                <a:effectLst/>
                <a:latin typeface="Consolas" panose="020B0609020204030204" pitchFamily="49" charset="0"/>
                <a:ea typeface="Calibri" panose="020F0502020204030204" pitchFamily="34" charset="0"/>
                <a:cs typeface="Times New Roman" panose="02020603050405020304" pitchFamily="18" charset="0"/>
              </a:rPr>
              <a:t>printf</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x is equal to y\n</a:t>
            </a:r>
            <a:r>
              <a:rPr lang="en-US" sz="2000" kern="100" dirty="0">
                <a:effectLst/>
                <a:latin typeface="Consolas" panose="020B0609020204030204" pitchFamily="49" charset="0"/>
                <a:ea typeface="Calibri" panose="020F0502020204030204" pitchFamily="34" charset="0"/>
                <a:cs typeface="Times New Roman" panose="02020603050405020304" pitchFamily="18" charset="0"/>
              </a:rPr>
              <a:t>"</a:t>
            </a: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a:p>
            <a:pPr marL="0" marR="0" algn="l">
              <a:lnSpc>
                <a:spcPct val="107000"/>
              </a:lnSpc>
              <a:spcBef>
                <a:spcPts val="0"/>
              </a:spcBef>
              <a:spcAft>
                <a:spcPts val="800"/>
              </a:spcAft>
            </a:pPr>
            <a:r>
              <a:rPr lang="en-US" kern="100"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5" name="Рисунок 4" descr="Изображение выглядит как текст, снимок экрана, апельсин&#10;&#10;Автоматически созданное описание">
            <a:extLst>
              <a:ext uri="{FF2B5EF4-FFF2-40B4-BE49-F238E27FC236}">
                <a16:creationId xmlns:a16="http://schemas.microsoft.com/office/drawing/2014/main" id="{7E37D8D9-F556-D996-AC68-D9491725C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4" y="1333500"/>
            <a:ext cx="3013103" cy="4191000"/>
          </a:xfrm>
          <a:prstGeom prst="rect">
            <a:avLst/>
          </a:prstGeom>
        </p:spPr>
      </p:pic>
    </p:spTree>
    <p:extLst>
      <p:ext uri="{BB962C8B-B14F-4D97-AF65-F5344CB8AC3E}">
        <p14:creationId xmlns:p14="http://schemas.microsoft.com/office/powerpoint/2010/main" val="4157124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
  <a:themeElements>
    <a:clrScheme name="Сланец">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0.png"/></Relationships>
</file>

<file path=ppt/webextensions/webextension1.xml><?xml version="1.0" encoding="utf-8"?>
<we:webextension xmlns:we="http://schemas.microsoft.com/office/webextensions/webextension/2010/11" id="{1E697347-410F-46A2-99FF-C9BF7909ADF3}">
  <we:reference id="wa104221182" version="3.3.0.0" store="ru-RU" storeType="OMEX"/>
  <we:alternateReferences>
    <we:reference id="WA104221182" version="3.3.0.0" store="" storeType="OMEX"/>
  </we:alternateReferences>
  <we:properties>
    <we:property name="autoplay" value="0"/>
    <we:property name="endtime" value="0"/>
    <we:property name="slideId" value="610"/>
    <we:property name="starttime" value="0"/>
    <we:property name="vid" value="&quot;https://www.youtube.com/watch?v=i2lhwb_OckQ&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20DFB7B-AEEF-4E5E-B542-E2959444B42C}">
  <we:reference id="wa104295828" version="1.9.0.0" store="ru-RU" storeType="OMEX"/>
  <we:alternateReferences>
    <we:reference id="WA104295828" version="1.9.0.0" store="" storeType="OMEX"/>
  </we:alternateReferences>
  <we:properties>
    <we:property name="__labs__" value="{&quot;configuration&quot;:{&quot;appVersion&quot;:{&quot;major&quot;:1,&quot;minor&quot;:0},&quot;components&quot;:[{&quot;type&quot;:&quot;Labs.Components.ActivityComponent&quot;,&quot;name&quot;:&quot;www.theregister.com/2021/05/07/bug_warren_buffett_rollover_nasdaq/&quot;,&quot;values&quot;:{},&quot;data&quot;:{&quot;uri&quot;:&quot;www.theregister.com/2021/05/07/bug_warren_buffett_rollover_nasdaq/&quot;},&quot;secure&quot;:false}],&quot;name&quot;:&quot;www.theregister.com/2021/05/07/bug_warren_buffett_rollover_nasdaq/&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Сланец</Template>
  <TotalTime>3198</TotalTime>
  <Words>3895</Words>
  <Application>Microsoft Office PowerPoint</Application>
  <PresentationFormat>Широкоэкранный</PresentationFormat>
  <Paragraphs>821</Paragraphs>
  <Slides>252</Slides>
  <Notes>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252</vt:i4>
      </vt:variant>
    </vt:vector>
  </HeadingPairs>
  <TitlesOfParts>
    <vt:vector size="261" baseType="lpstr">
      <vt:lpstr>Arial</vt:lpstr>
      <vt:lpstr>Calibri</vt:lpstr>
      <vt:lpstr>Cambria Math</vt:lpstr>
      <vt:lpstr>Century Gothic</vt:lpstr>
      <vt:lpstr>Consolas</vt:lpstr>
      <vt:lpstr>Open Sans</vt:lpstr>
      <vt:lpstr>Wingdings</vt:lpstr>
      <vt:lpstr>Wingdings 2</vt:lpstr>
      <vt:lpstr>Сланец</vt:lpstr>
      <vt:lpstr>Computer Science 101</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Computer Science 101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КОМПЬЮТЕРНОЕ МЫШЛЕНИЕ</dc:title>
  <dc:creator>Miras Yeginbayev</dc:creator>
  <cp:lastModifiedBy>Miras Yeginbayev</cp:lastModifiedBy>
  <cp:revision>1192</cp:revision>
  <dcterms:created xsi:type="dcterms:W3CDTF">2022-09-14T11:28:02Z</dcterms:created>
  <dcterms:modified xsi:type="dcterms:W3CDTF">2023-09-19T10:00:43Z</dcterms:modified>
</cp:coreProperties>
</file>